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81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D18"/>
    <a:srgbClr val="E109C2"/>
    <a:srgbClr val="0AFF66"/>
    <a:srgbClr val="F0E626"/>
    <a:srgbClr val="FFFFFF"/>
    <a:srgbClr val="FFF301"/>
    <a:srgbClr val="3FE567"/>
    <a:srgbClr val="FDF707"/>
    <a:srgbClr val="CE20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C8504-F90C-4B02-9A7F-5B41D2B6A1D4}" type="datetimeFigureOut">
              <a:rPr kumimoji="1" lang="ja-JP" altLang="en-US" smtClean="0"/>
              <a:t>2019/10/28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2EE25-DFAB-4430-B998-8E36C33066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9135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このサイクルを今回の</a:t>
            </a:r>
            <a:r>
              <a:rPr kumimoji="1" lang="en-US" altLang="ja-JP" dirty="0"/>
              <a:t>MIRS</a:t>
            </a:r>
            <a:r>
              <a:rPr kumimoji="1" lang="ja-JP" altLang="en-US" dirty="0"/>
              <a:t>で実現することを目標に頑張ります的なこという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2EE25-DFAB-4430-B998-8E36C3306641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695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C71D24A-12E1-4669-903A-263502A38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xmlns="" id="{6A4C5A14-7AC7-4E75-82E8-DDFF57552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62CA8A63-C74E-408F-8CB3-166B936A7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2344-9CCE-4E77-8D85-745C80A85EB1}" type="datetimeFigureOut">
              <a:rPr kumimoji="1" lang="ja-JP" altLang="en-US" smtClean="0"/>
              <a:t>2019/10/28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9B3E3DF4-6142-44D8-A13B-29CDA2F84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DE456D9D-1CE9-43DB-AA8F-921A16293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D652-6251-407F-BEE9-3673547330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0171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E9A00FAE-1F9C-40B4-BB69-CD0ED633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xmlns="" id="{ABD2C3B7-B6DE-4A58-B95B-441F7DF380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908F8548-BF28-4276-B6D8-67D8962B8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2344-9CCE-4E77-8D85-745C80A85EB1}" type="datetimeFigureOut">
              <a:rPr kumimoji="1" lang="ja-JP" altLang="en-US" smtClean="0"/>
              <a:t>2019/10/28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834052B3-8FC7-4FDA-A50E-1EAB29096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5AC82B91-33BD-4848-99FF-E0EB384F3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D652-6251-407F-BEE9-3673547330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9407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xmlns="" id="{9E6A882B-20EA-4C46-9BD2-36B4EDF68F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xmlns="" id="{3A1812C9-7BDA-420C-855B-6E8415429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EE9463C1-FAAB-4E99-814C-F95E3D699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2344-9CCE-4E77-8D85-745C80A85EB1}" type="datetimeFigureOut">
              <a:rPr kumimoji="1" lang="ja-JP" altLang="en-US" smtClean="0"/>
              <a:t>2019/10/28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BB94BA05-19B1-4F11-83B1-7A32DD5C5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500817D8-99E0-4D02-9C0E-AFC6D3153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D652-6251-407F-BEE9-3673547330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534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C91E0416-97DF-43FC-8E11-0FCDEFB24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49034FCE-33D7-4833-80A2-7A71D3D35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2D004D67-21DD-456F-92FC-5744BFFCB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2344-9CCE-4E77-8D85-745C80A85EB1}" type="datetimeFigureOut">
              <a:rPr kumimoji="1" lang="ja-JP" altLang="en-US" smtClean="0"/>
              <a:t>2019/10/28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36699BA6-07D2-47FD-A268-21FD509AE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481CE20E-3A82-42AA-957E-7C7D779C1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D652-6251-407F-BEE9-3673547330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9226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B008F190-B0A9-475E-BE14-77214B0CE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98EF9AB8-75EC-43DA-B8B9-82DE742A7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5974FB85-F3DE-4B7A-84BD-8D727D9F8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2344-9CCE-4E77-8D85-745C80A85EB1}" type="datetimeFigureOut">
              <a:rPr kumimoji="1" lang="ja-JP" altLang="en-US" smtClean="0"/>
              <a:t>2019/10/28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819F1415-9AC0-4669-A730-A3539EB18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23722E1D-F326-4D5C-864B-5C414194B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D652-6251-407F-BEE9-3673547330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1580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3559426-6431-4DED-9214-9D5B40317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3C124E2C-945C-4EA4-9326-788BC146C6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76B0013E-E712-4020-9F22-97249A8CF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2262F49F-EF1D-4858-A50D-7EA410020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2344-9CCE-4E77-8D85-745C80A85EB1}" type="datetimeFigureOut">
              <a:rPr kumimoji="1" lang="ja-JP" altLang="en-US" smtClean="0"/>
              <a:t>2019/10/28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="" id="{2C46065C-DF6C-4619-87B4-494D4EA88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38C77A74-512E-4422-B313-7E3255FD6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D652-6251-407F-BEE9-3673547330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3226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144A2CE5-C4B6-45F8-9596-569CCAA9B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8DC097AE-DA32-4EDE-B0D2-474A9FDAE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D2F0F920-C82A-4B28-B81E-E4ECFABBDF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xmlns="" id="{494CF8A3-4F49-4CD9-B5C6-2DEA8EE0FB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xmlns="" id="{E555E36D-70F1-426B-BC79-2EE113F918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xmlns="" id="{07DBB329-E8CF-4E8C-B33A-ECE212BA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2344-9CCE-4E77-8D85-745C80A85EB1}" type="datetimeFigureOut">
              <a:rPr kumimoji="1" lang="ja-JP" altLang="en-US" smtClean="0"/>
              <a:t>2019/10/28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xmlns="" id="{0D7C65CB-EF31-4216-8D14-8B9A00F2E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xmlns="" id="{47BCCC2D-EA86-4F01-B2F5-F79A7B1C2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D652-6251-407F-BEE9-3673547330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0102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E3B0AAE9-7660-4C03-AC8E-E6A79CA4A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xmlns="" id="{64EEE7CE-BB14-4E31-A5B7-11866BDEB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2344-9CCE-4E77-8D85-745C80A85EB1}" type="datetimeFigureOut">
              <a:rPr kumimoji="1" lang="ja-JP" altLang="en-US" smtClean="0"/>
              <a:t>2019/10/28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xmlns="" id="{6A7F1B29-535B-46C8-8010-DC5B33A10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xmlns="" id="{09C2C7E6-BC9A-45EB-B463-3E90367A6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D652-6251-407F-BEE9-3673547330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969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xmlns="" id="{60146C60-AEA5-4636-9052-419A8715A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2344-9CCE-4E77-8D85-745C80A85EB1}" type="datetimeFigureOut">
              <a:rPr kumimoji="1" lang="ja-JP" altLang="en-US" smtClean="0"/>
              <a:t>2019/10/28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xmlns="" id="{9BF2EBB3-BEB4-4B1E-ABED-1BA9F9A41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2DA03488-E60E-4D90-B8C7-AA4C328D1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D652-6251-407F-BEE9-3673547330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554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0E97879B-74E1-488B-8AFC-77F254B9A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9CD1A0D5-DA51-4C48-ABC5-C511A57D8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xmlns="" id="{4C8AFE89-308C-4F64-8FD2-05CFAFC61B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540BF505-9438-4479-9A77-EDD72CAF2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2344-9CCE-4E77-8D85-745C80A85EB1}" type="datetimeFigureOut">
              <a:rPr kumimoji="1" lang="ja-JP" altLang="en-US" smtClean="0"/>
              <a:t>2019/10/28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="" id="{D2662F93-ACC3-435A-9E44-BE8F55A32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E7F0C3AD-436B-417B-96DE-732B5B61D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D652-6251-407F-BEE9-3673547330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364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1ED53435-BC1C-406D-AA2E-B4A6E63E1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xmlns="" id="{5362E983-BC8D-496B-8CD0-B6588AF815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xmlns="" id="{87CA24F4-65DA-4F05-B3AB-529C351BC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6A45AF19-727F-4E71-ABA5-6A98B9804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2344-9CCE-4E77-8D85-745C80A85EB1}" type="datetimeFigureOut">
              <a:rPr kumimoji="1" lang="ja-JP" altLang="en-US" smtClean="0"/>
              <a:t>2019/10/28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="" id="{F2C7A7CC-9C79-4F91-9E09-461DD40A8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B2D9C0AD-A0EB-45F5-AF4C-6885B5C55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D652-6251-407F-BEE9-3673547330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243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xmlns="" id="{240EBCE8-289D-407A-86F9-71D9319B7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2BCEC2F0-92D0-425A-B472-E79E87423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7083C238-84F6-4FA2-9DD3-29E93EB4F6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F2344-9CCE-4E77-8D85-745C80A85EB1}" type="datetimeFigureOut">
              <a:rPr kumimoji="1" lang="ja-JP" altLang="en-US" smtClean="0"/>
              <a:t>2019/10/28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0A231873-2C6C-4779-8E31-A3D46230C0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E9B9D4F9-5C7A-4266-BF35-781939D24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1D652-6251-407F-BEE9-3673547330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6011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8A6854DE-EDDC-4AF1-988C-3EF0794E9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9516" y="1619669"/>
            <a:ext cx="9512968" cy="2306637"/>
          </a:xfrm>
        </p:spPr>
        <p:txBody>
          <a:bodyPr>
            <a:normAutofit fontScale="90000"/>
          </a:bodyPr>
          <a:lstStyle/>
          <a:p>
            <a:pPr algn="l">
              <a:lnSpc>
                <a:spcPts val="10000"/>
              </a:lnSpc>
            </a:pPr>
            <a:r>
              <a:rPr lang="en-US" altLang="ja-JP" sz="5300" dirty="0">
                <a:latin typeface="+mj-ea"/>
              </a:rPr>
              <a:t>MIRS1904 </a:t>
            </a:r>
            <a:r>
              <a:rPr lang="en-US" altLang="ja-JP" dirty="0">
                <a:latin typeface="DNP 秀英角ゴシック金 Std B" panose="020B0600000000000000" pitchFamily="34" charset="-128"/>
                <a:ea typeface="DNP 秀英角ゴシック金 Std B" panose="020B0600000000000000" pitchFamily="34" charset="-128"/>
              </a:rPr>
              <a:t/>
            </a:r>
            <a:br>
              <a:rPr lang="en-US" altLang="ja-JP" dirty="0">
                <a:latin typeface="DNP 秀英角ゴシック金 Std B" panose="020B0600000000000000" pitchFamily="34" charset="-128"/>
                <a:ea typeface="DNP 秀英角ゴシック金 Std B" panose="020B0600000000000000" pitchFamily="34" charset="-128"/>
              </a:rPr>
            </a:br>
            <a:r>
              <a:rPr lang="ja-JP" altLang="en-US" dirty="0">
                <a:latin typeface="DNP 秀英角ゴシック金 Std B" panose="020B0600000000000000" pitchFamily="34" charset="-128"/>
                <a:ea typeface="DNP 秀英角ゴシック金 Std B" panose="020B0600000000000000" pitchFamily="34" charset="-128"/>
              </a:rPr>
              <a:t>プロジェクトテーマ報告</a:t>
            </a:r>
            <a:endParaRPr kumimoji="1" lang="ja-JP" altLang="en-US" sz="7600" dirty="0">
              <a:latin typeface="DNP 秀英角ゴシック金 Std B" panose="020B0600000000000000" pitchFamily="34" charset="-128"/>
              <a:ea typeface="DNP 秀英角ゴシック金 Std B" panose="020B0600000000000000" pitchFamily="34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xmlns="" id="{14D21A4F-8426-4119-B350-3128B317A2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202238"/>
            <a:ext cx="9144000" cy="1655762"/>
          </a:xfrm>
        </p:spPr>
        <p:txBody>
          <a:bodyPr/>
          <a:lstStyle/>
          <a:p>
            <a:pPr algn="l"/>
            <a:r>
              <a:rPr lang="ja-JP" altLang="en-US" dirty="0">
                <a:latin typeface="DNP 秀英角ゴシック金 Std B" panose="020B0600000000000000" pitchFamily="34" charset="-128"/>
                <a:ea typeface="DNP 秀英角ゴシック金 Std B" panose="020B0600000000000000" pitchFamily="34" charset="-128"/>
              </a:rPr>
              <a:t>　</a:t>
            </a:r>
            <a:r>
              <a:rPr lang="ja-JP" altLang="en-US" dirty="0" smtClean="0">
                <a:latin typeface="+mj-ea"/>
                <a:ea typeface="+mj-ea"/>
              </a:rPr>
              <a:t>メンバー</a:t>
            </a:r>
            <a:endParaRPr lang="en-US" altLang="ja-JP" dirty="0">
              <a:latin typeface="+mj-ea"/>
              <a:ea typeface="+mj-ea"/>
            </a:endParaRPr>
          </a:p>
          <a:p>
            <a:pPr algn="l"/>
            <a:r>
              <a:rPr kumimoji="1" lang="ja-JP" altLang="en-US" dirty="0">
                <a:latin typeface="+mj-ea"/>
                <a:ea typeface="+mj-ea"/>
              </a:rPr>
              <a:t>　　</a:t>
            </a:r>
            <a:r>
              <a:rPr kumimoji="1" lang="en-US" altLang="ja-JP" dirty="0">
                <a:latin typeface="+mj-ea"/>
                <a:ea typeface="+mj-ea"/>
              </a:rPr>
              <a:t>PM</a:t>
            </a:r>
            <a:r>
              <a:rPr lang="en-US" altLang="ja-JP" dirty="0">
                <a:latin typeface="+mj-ea"/>
                <a:ea typeface="+mj-ea"/>
              </a:rPr>
              <a:t>:</a:t>
            </a:r>
            <a:r>
              <a:rPr lang="ja-JP" altLang="en-US" dirty="0">
                <a:latin typeface="+mj-ea"/>
                <a:ea typeface="+mj-ea"/>
              </a:rPr>
              <a:t>中尾　</a:t>
            </a:r>
            <a:r>
              <a:rPr lang="en-US" altLang="ja-JP" dirty="0">
                <a:latin typeface="+mj-ea"/>
                <a:ea typeface="+mj-ea"/>
              </a:rPr>
              <a:t>TL:</a:t>
            </a:r>
            <a:r>
              <a:rPr lang="ja-JP" altLang="en-US" dirty="0">
                <a:latin typeface="+mj-ea"/>
                <a:ea typeface="+mj-ea"/>
              </a:rPr>
              <a:t>山本　</a:t>
            </a:r>
            <a:r>
              <a:rPr lang="en-US" altLang="ja-JP" dirty="0">
                <a:latin typeface="+mj-ea"/>
                <a:ea typeface="+mj-ea"/>
              </a:rPr>
              <a:t>DM:</a:t>
            </a:r>
            <a:r>
              <a:rPr lang="ja-JP" altLang="en-US" dirty="0">
                <a:latin typeface="+mj-ea"/>
                <a:ea typeface="+mj-ea"/>
              </a:rPr>
              <a:t>杉山</a:t>
            </a:r>
            <a:endParaRPr lang="en-US" altLang="ja-JP" dirty="0">
              <a:latin typeface="+mj-ea"/>
              <a:ea typeface="+mj-ea"/>
            </a:endParaRPr>
          </a:p>
          <a:p>
            <a:pPr algn="l"/>
            <a:r>
              <a:rPr kumimoji="1" lang="ja-JP" altLang="en-US" dirty="0">
                <a:latin typeface="+mj-ea"/>
                <a:ea typeface="+mj-ea"/>
              </a:rPr>
              <a:t>　</a:t>
            </a:r>
            <a:r>
              <a:rPr lang="ja-JP" altLang="en-US" dirty="0">
                <a:latin typeface="+mj-ea"/>
                <a:ea typeface="+mj-ea"/>
              </a:rPr>
              <a:t>　太田　大川　佐藤　土屋　村松</a:t>
            </a:r>
            <a:r>
              <a:rPr lang="ja-JP" altLang="en-US" sz="1600" dirty="0">
                <a:latin typeface="+mj-ea"/>
                <a:ea typeface="+mj-ea"/>
              </a:rPr>
              <a:t>秀　</a:t>
            </a:r>
            <a:r>
              <a:rPr lang="ja-JP" altLang="en-US" dirty="0">
                <a:latin typeface="+mj-ea"/>
                <a:ea typeface="+mj-ea"/>
              </a:rPr>
              <a:t>渡部</a:t>
            </a:r>
            <a:endParaRPr kumimoji="1" lang="ja-JP" altLang="en-US" sz="1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1200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4FB85BBE-633C-4CF5-BA59-CD4687C91FB6}"/>
              </a:ext>
            </a:extLst>
          </p:cNvPr>
          <p:cNvSpPr txBox="1"/>
          <p:nvPr/>
        </p:nvSpPr>
        <p:spPr>
          <a:xfrm>
            <a:off x="681789" y="2875002"/>
            <a:ext cx="108284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600" dirty="0">
                <a:latin typeface="+mn-ea"/>
              </a:rPr>
              <a:t>2</a:t>
            </a:r>
            <a:r>
              <a:rPr kumimoji="1" lang="en-US" altLang="ja-JP" sz="6600" dirty="0">
                <a:latin typeface="+mn-ea"/>
              </a:rPr>
              <a:t>.</a:t>
            </a:r>
            <a:r>
              <a:rPr lang="ja-JP" altLang="en-US" sz="6600" dirty="0">
                <a:latin typeface="+mn-ea"/>
              </a:rPr>
              <a:t>製品外観</a:t>
            </a:r>
            <a:endParaRPr kumimoji="1" lang="ja-JP" altLang="en-US" sz="6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1305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DB048F95-F267-4C7E-A46A-C28E18329760}"/>
              </a:ext>
            </a:extLst>
          </p:cNvPr>
          <p:cNvSpPr txBox="1"/>
          <p:nvPr/>
        </p:nvSpPr>
        <p:spPr>
          <a:xfrm>
            <a:off x="730585" y="264030"/>
            <a:ext cx="6481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+mn-ea"/>
              </a:rPr>
              <a:t>2.</a:t>
            </a:r>
            <a:r>
              <a:rPr lang="ja-JP" altLang="en-US" sz="5400" dirty="0">
                <a:latin typeface="+mn-ea"/>
              </a:rPr>
              <a:t>製品外観</a:t>
            </a:r>
            <a:endParaRPr kumimoji="1" lang="ja-JP" altLang="en-US" sz="5400" dirty="0">
              <a:latin typeface="+mn-ea"/>
            </a:endParaRPr>
          </a:p>
        </p:txBody>
      </p:sp>
      <p:pic>
        <p:nvPicPr>
          <p:cNvPr id="5" name="図 4" descr="コンピュータ, ボトル が含まれている画像&#10;&#10;自動的に生成された説明">
            <a:extLst>
              <a:ext uri="{FF2B5EF4-FFF2-40B4-BE49-F238E27FC236}">
                <a16:creationId xmlns:a16="http://schemas.microsoft.com/office/drawing/2014/main" xmlns="" id="{1C23AF86-9AD2-4751-8D43-CFA0D9A18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26" y="1265098"/>
            <a:ext cx="7658483" cy="5194056"/>
          </a:xfrm>
          <a:prstGeom prst="rect">
            <a:avLst/>
          </a:prstGeom>
        </p:spPr>
      </p:pic>
      <p:pic>
        <p:nvPicPr>
          <p:cNvPr id="7" name="図 6" descr="楽器 が含まれている画像&#10;&#10;自動的に生成された説明">
            <a:extLst>
              <a:ext uri="{FF2B5EF4-FFF2-40B4-BE49-F238E27FC236}">
                <a16:creationId xmlns:a16="http://schemas.microsoft.com/office/drawing/2014/main" xmlns="" id="{1945B73E-F885-4086-B598-1A08F98C41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014" y="2108806"/>
            <a:ext cx="6737986" cy="350664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3D00DF7D-6122-4EAD-A020-7227E4C2947B}"/>
              </a:ext>
            </a:extLst>
          </p:cNvPr>
          <p:cNvSpPr txBox="1"/>
          <p:nvPr/>
        </p:nvSpPr>
        <p:spPr>
          <a:xfrm>
            <a:off x="2968459" y="5824529"/>
            <a:ext cx="2005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本体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="" id="{21A49BA6-9F7D-400A-910B-3F7EE0CB947D}"/>
              </a:ext>
            </a:extLst>
          </p:cNvPr>
          <p:cNvSpPr txBox="1"/>
          <p:nvPr/>
        </p:nvSpPr>
        <p:spPr>
          <a:xfrm>
            <a:off x="8006509" y="5055088"/>
            <a:ext cx="2005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的</a:t>
            </a:r>
          </a:p>
        </p:txBody>
      </p:sp>
    </p:spTree>
    <p:extLst>
      <p:ext uri="{BB962C8B-B14F-4D97-AF65-F5344CB8AC3E}">
        <p14:creationId xmlns:p14="http://schemas.microsoft.com/office/powerpoint/2010/main" val="281156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DB048F95-F267-4C7E-A46A-C28E18329760}"/>
              </a:ext>
            </a:extLst>
          </p:cNvPr>
          <p:cNvSpPr txBox="1"/>
          <p:nvPr/>
        </p:nvSpPr>
        <p:spPr>
          <a:xfrm>
            <a:off x="730585" y="264030"/>
            <a:ext cx="6481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+mn-ea"/>
              </a:rPr>
              <a:t>2.</a:t>
            </a:r>
            <a:r>
              <a:rPr lang="ja-JP" altLang="en-US" sz="5400" dirty="0">
                <a:latin typeface="+mn-ea"/>
              </a:rPr>
              <a:t>製品外観</a:t>
            </a:r>
            <a:endParaRPr kumimoji="1" lang="ja-JP" altLang="en-US" sz="5400" dirty="0">
              <a:latin typeface="+mn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3D00DF7D-6122-4EAD-A020-7227E4C2947B}"/>
              </a:ext>
            </a:extLst>
          </p:cNvPr>
          <p:cNvSpPr txBox="1"/>
          <p:nvPr/>
        </p:nvSpPr>
        <p:spPr>
          <a:xfrm>
            <a:off x="2968459" y="5824529"/>
            <a:ext cx="2005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銃</a:t>
            </a:r>
          </a:p>
        </p:txBody>
      </p:sp>
      <p:pic>
        <p:nvPicPr>
          <p:cNvPr id="3" name="図 2" descr="銃, 武器 が含まれている画像&#10;&#10;自動的に生成された説明">
            <a:extLst>
              <a:ext uri="{FF2B5EF4-FFF2-40B4-BE49-F238E27FC236}">
                <a16:creationId xmlns:a16="http://schemas.microsoft.com/office/drawing/2014/main" xmlns="" id="{E6EE165F-505E-4CEE-B417-A19091B68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85" y="1632771"/>
            <a:ext cx="6051159" cy="398267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xmlns="" id="{5D1529F6-FD5A-4A32-9D4A-28F4E1AC0E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775" y="1802912"/>
            <a:ext cx="5558996" cy="3257063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="" id="{21A49BA6-9F7D-400A-910B-3F7EE0CB947D}"/>
              </a:ext>
            </a:extLst>
          </p:cNvPr>
          <p:cNvSpPr txBox="1"/>
          <p:nvPr/>
        </p:nvSpPr>
        <p:spPr>
          <a:xfrm>
            <a:off x="7850781" y="4845395"/>
            <a:ext cx="30519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タブレット</a:t>
            </a:r>
          </a:p>
        </p:txBody>
      </p:sp>
    </p:spTree>
    <p:extLst>
      <p:ext uri="{BB962C8B-B14F-4D97-AF65-F5344CB8AC3E}">
        <p14:creationId xmlns:p14="http://schemas.microsoft.com/office/powerpoint/2010/main" val="316345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4FB85BBE-633C-4CF5-BA59-CD4687C91FB6}"/>
              </a:ext>
            </a:extLst>
          </p:cNvPr>
          <p:cNvSpPr txBox="1"/>
          <p:nvPr/>
        </p:nvSpPr>
        <p:spPr>
          <a:xfrm>
            <a:off x="681789" y="2875002"/>
            <a:ext cx="108284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600" dirty="0">
                <a:latin typeface="+mn-ea"/>
              </a:rPr>
              <a:t>3.</a:t>
            </a:r>
            <a:r>
              <a:rPr kumimoji="1" lang="ja-JP" altLang="en-US" sz="6600" dirty="0">
                <a:latin typeface="+mn-ea"/>
              </a:rPr>
              <a:t>製品概要</a:t>
            </a:r>
          </a:p>
        </p:txBody>
      </p:sp>
    </p:spTree>
    <p:extLst>
      <p:ext uri="{BB962C8B-B14F-4D97-AF65-F5344CB8AC3E}">
        <p14:creationId xmlns:p14="http://schemas.microsoft.com/office/powerpoint/2010/main" val="312401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DB048F95-F267-4C7E-A46A-C28E18329760}"/>
              </a:ext>
            </a:extLst>
          </p:cNvPr>
          <p:cNvSpPr txBox="1"/>
          <p:nvPr/>
        </p:nvSpPr>
        <p:spPr>
          <a:xfrm>
            <a:off x="1251285" y="490947"/>
            <a:ext cx="6481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+mn-ea"/>
              </a:rPr>
              <a:t>3.1</a:t>
            </a:r>
            <a:r>
              <a:rPr lang="ja-JP" altLang="en-US" sz="5400" dirty="0">
                <a:latin typeface="+mn-ea"/>
              </a:rPr>
              <a:t>想定ユーザー</a:t>
            </a:r>
            <a:endParaRPr kumimoji="1" lang="ja-JP" altLang="en-US" sz="5400" dirty="0">
              <a:latin typeface="+mn-ea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6F4673D9-7193-496D-9D8A-01ABE6CF8180}"/>
              </a:ext>
            </a:extLst>
          </p:cNvPr>
          <p:cNvSpPr txBox="1"/>
          <p:nvPr/>
        </p:nvSpPr>
        <p:spPr>
          <a:xfrm>
            <a:off x="0" y="2828835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dirty="0">
                <a:latin typeface="DNP 秀英角ゴシック金 Std B" panose="020B0600000000000000" pitchFamily="34" charset="-128"/>
                <a:ea typeface="DNP 秀英角ゴシック金 Std B" panose="020B0600000000000000" pitchFamily="34" charset="-128"/>
              </a:rPr>
              <a:t>小学校低学年</a:t>
            </a:r>
          </a:p>
        </p:txBody>
      </p:sp>
    </p:spTree>
    <p:extLst>
      <p:ext uri="{BB962C8B-B14F-4D97-AF65-F5344CB8AC3E}">
        <p14:creationId xmlns:p14="http://schemas.microsoft.com/office/powerpoint/2010/main" val="327213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7079" y="533400"/>
            <a:ext cx="16490550" cy="1030659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7500" y="190500"/>
            <a:ext cx="15583908" cy="1030659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0" y="988421"/>
            <a:ext cx="9695971" cy="657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9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DB048F95-F267-4C7E-A46A-C28E18329760}"/>
              </a:ext>
            </a:extLst>
          </p:cNvPr>
          <p:cNvSpPr txBox="1"/>
          <p:nvPr/>
        </p:nvSpPr>
        <p:spPr>
          <a:xfrm>
            <a:off x="1251285" y="490947"/>
            <a:ext cx="6481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+mn-ea"/>
              </a:rPr>
              <a:t>3.2</a:t>
            </a:r>
            <a:r>
              <a:rPr lang="ja-JP" altLang="en-US" sz="5400" dirty="0">
                <a:latin typeface="+mn-ea"/>
              </a:rPr>
              <a:t>想定シーン①</a:t>
            </a:r>
            <a:endParaRPr kumimoji="1" lang="ja-JP" altLang="en-US" sz="5400" dirty="0">
              <a:latin typeface="+mn-ea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6F4673D9-7193-496D-9D8A-01ABE6CF8180}"/>
              </a:ext>
            </a:extLst>
          </p:cNvPr>
          <p:cNvSpPr txBox="1"/>
          <p:nvPr/>
        </p:nvSpPr>
        <p:spPr>
          <a:xfrm>
            <a:off x="0" y="2828835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dirty="0">
                <a:latin typeface="+mn-ea"/>
              </a:rPr>
              <a:t>学校の授業</a:t>
            </a:r>
            <a:endParaRPr kumimoji="1" lang="en-US" altLang="ja-JP" sz="7200" dirty="0">
              <a:latin typeface="+mn-ea"/>
            </a:endParaRPr>
          </a:p>
          <a:p>
            <a:pPr algn="ctr"/>
            <a:r>
              <a:rPr lang="en-US" altLang="ja-JP" sz="7200" dirty="0">
                <a:latin typeface="+mn-ea"/>
              </a:rPr>
              <a:t>(45</a:t>
            </a:r>
            <a:r>
              <a:rPr lang="ja-JP" altLang="en-US" sz="7200" dirty="0">
                <a:latin typeface="+mn-ea"/>
              </a:rPr>
              <a:t>分</a:t>
            </a:r>
            <a:r>
              <a:rPr lang="en-US" altLang="ja-JP" sz="7200" dirty="0">
                <a:latin typeface="+mn-ea"/>
              </a:rPr>
              <a:t>2</a:t>
            </a:r>
            <a:r>
              <a:rPr lang="ja-JP" altLang="en-US" sz="7200" dirty="0">
                <a:latin typeface="+mn-ea"/>
              </a:rPr>
              <a:t>コマ</a:t>
            </a:r>
            <a:r>
              <a:rPr lang="en-US" altLang="ja-JP" sz="7200" dirty="0">
                <a:latin typeface="+mn-ea"/>
              </a:rPr>
              <a:t>)</a:t>
            </a:r>
            <a:endParaRPr kumimoji="1" lang="ja-JP" altLang="en-US" sz="7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7471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xmlns="" id="{8E75CC86-7FE9-4869-8A1F-2D4010E129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964478"/>
              </p:ext>
            </p:extLst>
          </p:nvPr>
        </p:nvGraphicFramePr>
        <p:xfrm>
          <a:off x="368968" y="778551"/>
          <a:ext cx="11421979" cy="5316774"/>
        </p:xfrm>
        <a:graphic>
          <a:graphicData uri="http://schemas.openxmlformats.org/drawingml/2006/table">
            <a:tbl>
              <a:tblPr/>
              <a:tblGrid>
                <a:gridCol w="1950095">
                  <a:extLst>
                    <a:ext uri="{9D8B030D-6E8A-4147-A177-3AD203B41FA5}">
                      <a16:colId xmlns:a16="http://schemas.microsoft.com/office/drawing/2014/main" xmlns="" val="1282125980"/>
                    </a:ext>
                  </a:extLst>
                </a:gridCol>
                <a:gridCol w="4400715">
                  <a:extLst>
                    <a:ext uri="{9D8B030D-6E8A-4147-A177-3AD203B41FA5}">
                      <a16:colId xmlns:a16="http://schemas.microsoft.com/office/drawing/2014/main" xmlns="" val="1416922597"/>
                    </a:ext>
                  </a:extLst>
                </a:gridCol>
                <a:gridCol w="5071169">
                  <a:extLst>
                    <a:ext uri="{9D8B030D-6E8A-4147-A177-3AD203B41FA5}">
                      <a16:colId xmlns:a16="http://schemas.microsoft.com/office/drawing/2014/main" xmlns="" val="3766314125"/>
                    </a:ext>
                  </a:extLst>
                </a:gridCol>
              </a:tblGrid>
              <a:tr h="8629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りょうゴシック PlusN L" panose="020B0300000000000000" pitchFamily="34" charset="-128"/>
                          <a:ea typeface="りょうゴシック PlusN L" panose="020B0300000000000000" pitchFamily="34" charset="-128"/>
                        </a:rPr>
                        <a:t>時間</a:t>
                      </a:r>
                      <a:r>
                        <a:rPr lang="en-US" altLang="ja-JP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りょうゴシック PlusN L" panose="020B0300000000000000" pitchFamily="34" charset="-128"/>
                          <a:ea typeface="りょうゴシック PlusN L" panose="020B0300000000000000" pitchFamily="34" charset="-128"/>
                        </a:rPr>
                        <a:t>(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りょうゴシック PlusN L" panose="020B0300000000000000" pitchFamily="34" charset="-128"/>
                          <a:ea typeface="りょうゴシック PlusN L" panose="020B0300000000000000" pitchFamily="34" charset="-128"/>
                        </a:rPr>
                        <a:t>min)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0" i="0" u="none" strike="noStrike" dirty="0">
                          <a:solidFill>
                            <a:srgbClr val="3A09B3"/>
                          </a:solidFill>
                          <a:effectLst/>
                          <a:latin typeface="+mn-ea"/>
                          <a:ea typeface="+mn-ea"/>
                        </a:rPr>
                        <a:t>防衛側</a:t>
                      </a:r>
                      <a:r>
                        <a:rPr lang="en-US" altLang="ja-JP" sz="2800" b="0" i="0" u="none" strike="noStrike" dirty="0">
                          <a:solidFill>
                            <a:srgbClr val="3A09B3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ja-JP" sz="2800" b="0" i="0" u="none" strike="noStrike" dirty="0" smtClean="0">
                          <a:solidFill>
                            <a:srgbClr val="3A09B3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ja-JP" altLang="en-US" sz="2800" b="0" i="0" u="none" strike="noStrike" dirty="0" smtClean="0">
                          <a:solidFill>
                            <a:srgbClr val="3A09B3"/>
                          </a:solidFill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2800" b="0" i="0" u="none" strike="noStrike" dirty="0" smtClean="0">
                          <a:solidFill>
                            <a:srgbClr val="3A09B3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lang="ja-JP" altLang="en-US" sz="2800" b="0" i="0" u="none" strike="noStrike" dirty="0">
                          <a:solidFill>
                            <a:srgbClr val="3A09B3"/>
                          </a:solidFill>
                          <a:effectLst/>
                          <a:latin typeface="+mn-ea"/>
                          <a:ea typeface="+mn-ea"/>
                        </a:rPr>
                        <a:t>人</a:t>
                      </a:r>
                      <a:r>
                        <a:rPr lang="en-US" altLang="ja-JP" sz="2800" b="0" i="0" u="none" strike="noStrike" dirty="0">
                          <a:solidFill>
                            <a:srgbClr val="3A09B3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0" i="0" u="none" strike="noStrike" dirty="0">
                          <a:solidFill>
                            <a:srgbClr val="B00000"/>
                          </a:solidFill>
                          <a:effectLst/>
                          <a:latin typeface="+mn-ea"/>
                          <a:ea typeface="+mn-ea"/>
                        </a:rPr>
                        <a:t>攻撃側</a:t>
                      </a:r>
                      <a:r>
                        <a:rPr lang="en-US" altLang="ja-JP" sz="2800" b="0" i="0" u="none" strike="noStrike" dirty="0">
                          <a:solidFill>
                            <a:srgbClr val="B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ja-JP" sz="2800" b="0" i="0" u="none" strike="noStrike" dirty="0" smtClean="0">
                          <a:solidFill>
                            <a:srgbClr val="B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ja-JP" altLang="en-US" sz="2800" b="0" i="0" u="none" strike="noStrike" dirty="0" smtClean="0">
                          <a:solidFill>
                            <a:srgbClr val="B00000"/>
                          </a:solidFill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2800" b="0" i="0" u="none" strike="noStrike" dirty="0" smtClean="0">
                          <a:solidFill>
                            <a:srgbClr val="B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lang="ja-JP" altLang="en-US" sz="2800" b="0" i="0" u="none" strike="noStrike" dirty="0">
                          <a:solidFill>
                            <a:srgbClr val="B00000"/>
                          </a:solidFill>
                          <a:effectLst/>
                          <a:latin typeface="+mn-ea"/>
                          <a:ea typeface="+mn-ea"/>
                        </a:rPr>
                        <a:t>人</a:t>
                      </a:r>
                      <a:r>
                        <a:rPr lang="en-US" altLang="ja-JP" sz="2800" b="0" i="0" u="none" strike="noStrike" dirty="0">
                          <a:solidFill>
                            <a:srgbClr val="B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05015158"/>
                  </a:ext>
                </a:extLst>
              </a:tr>
              <a:tr h="56324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りょうゴシック PlusN L" panose="020B0300000000000000" pitchFamily="34" charset="-128"/>
                          <a:ea typeface="りょうゴシック PlusN L" panose="020B0300000000000000" pitchFamily="34" charset="-128"/>
                        </a:rPr>
                        <a:t>~</a:t>
                      </a:r>
                      <a:r>
                        <a:rPr lang="en-US" altLang="ja-JP" sz="3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りょうゴシック PlusN L" panose="020B0300000000000000" pitchFamily="34" charset="-128"/>
                          <a:ea typeface="りょうゴシック PlusN L" panose="020B0300000000000000" pitchFamily="34" charset="-128"/>
                        </a:rPr>
                        <a:t>10</a:t>
                      </a:r>
                      <a:endParaRPr lang="en-US" altLang="ja-JP" sz="3600" b="1" i="0" u="none" strike="noStrike" dirty="0">
                        <a:solidFill>
                          <a:srgbClr val="000000"/>
                        </a:solidFill>
                        <a:effectLst/>
                        <a:latin typeface="りょうゴシック PlusN L" panose="020B0300000000000000" pitchFamily="34" charset="-128"/>
                        <a:ea typeface="りょうゴシック PlusN L" panose="020B0300000000000000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0" i="0" u="none" strike="noStrike" dirty="0">
                          <a:solidFill>
                            <a:srgbClr val="3A09B3"/>
                          </a:solidFill>
                          <a:effectLst/>
                          <a:latin typeface="りょうゴシック PlusN L" panose="020B0300000000000000" pitchFamily="34" charset="-128"/>
                          <a:ea typeface="りょうゴシック PlusN L" panose="020B0300000000000000" pitchFamily="34" charset="-128"/>
                        </a:rPr>
                        <a:t>戦略を考える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0" i="0" u="none" strike="noStrike" dirty="0">
                          <a:solidFill>
                            <a:srgbClr val="B00000"/>
                          </a:solidFill>
                          <a:effectLst/>
                          <a:latin typeface="りょうゴシック PlusN L" panose="020B0300000000000000" pitchFamily="34" charset="-128"/>
                          <a:ea typeface="りょうゴシック PlusN L" panose="020B0300000000000000" pitchFamily="34" charset="-128"/>
                        </a:rPr>
                        <a:t>銃のデザイン、制作、戦略立案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290017"/>
                  </a:ext>
                </a:extLst>
              </a:tr>
              <a:tr h="54157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3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りょうゴシック PlusN L" panose="020B0300000000000000" pitchFamily="34" charset="-128"/>
                          <a:ea typeface="りょうゴシック PlusN L" panose="020B0300000000000000" pitchFamily="34" charset="-128"/>
                        </a:rPr>
                        <a:t>~5</a:t>
                      </a:r>
                      <a:endParaRPr lang="en-US" altLang="ja-JP" sz="3600" b="1" i="0" u="none" strike="noStrike" dirty="0">
                        <a:solidFill>
                          <a:srgbClr val="000000"/>
                        </a:solidFill>
                        <a:effectLst/>
                        <a:latin typeface="りょうゴシック PlusN L" panose="020B0300000000000000" pitchFamily="34" charset="-128"/>
                        <a:ea typeface="りょうゴシック PlusN L" panose="020B0300000000000000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0" i="0" u="none" strike="noStrike" dirty="0">
                          <a:solidFill>
                            <a:srgbClr val="3A09B3"/>
                          </a:solidFill>
                          <a:effectLst/>
                          <a:latin typeface="りょうゴシック PlusN L" panose="020B0300000000000000" pitchFamily="34" charset="-128"/>
                          <a:ea typeface="りょうゴシック PlusN L" panose="020B0300000000000000" pitchFamily="34" charset="-128"/>
                        </a:rPr>
                        <a:t>プログラミング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8461525"/>
                  </a:ext>
                </a:extLst>
              </a:tr>
              <a:tr h="54157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りょうゴシック PlusN L" panose="020B0300000000000000" pitchFamily="34" charset="-128"/>
                          <a:ea typeface="りょうゴシック PlusN L" panose="020B0300000000000000" pitchFamily="34" charset="-128"/>
                        </a:rPr>
                        <a:t>1~3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0" i="0" u="none" strike="noStrike" dirty="0">
                          <a:solidFill>
                            <a:srgbClr val="A5239C"/>
                          </a:solidFill>
                          <a:effectLst/>
                          <a:latin typeface="りょうゴシック PlusN L" panose="020B0300000000000000" pitchFamily="34" charset="-128"/>
                          <a:ea typeface="りょうゴシック PlusN L" panose="020B0300000000000000" pitchFamily="34" charset="-128"/>
                        </a:rPr>
                        <a:t>対戦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4908321"/>
                  </a:ext>
                </a:extLst>
              </a:tr>
              <a:tr h="54157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りょうゴシック PlusN L" panose="020B0300000000000000" pitchFamily="34" charset="-128"/>
                          <a:ea typeface="りょうゴシック PlusN L" panose="020B0300000000000000" pitchFamily="34" charset="-128"/>
                        </a:rPr>
                        <a:t>~5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0" i="0" u="none" strike="noStrike" dirty="0">
                          <a:solidFill>
                            <a:srgbClr val="A5239C"/>
                          </a:solidFill>
                          <a:effectLst/>
                          <a:latin typeface="りょうゴシック PlusN L" panose="020B0300000000000000" pitchFamily="34" charset="-128"/>
                          <a:ea typeface="りょうゴシック PlusN L" panose="020B0300000000000000" pitchFamily="34" charset="-128"/>
                        </a:rPr>
                        <a:t>結果から次の対戦の戦略を考える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056776410"/>
                  </a:ext>
                </a:extLst>
              </a:tr>
              <a:tr h="54157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りょうゴシック PlusN L" panose="020B0300000000000000" pitchFamily="34" charset="-128"/>
                          <a:ea typeface="りょうゴシック PlusN L" panose="020B0300000000000000" pitchFamily="34" charset="-128"/>
                        </a:rPr>
                        <a:t>~5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0" i="0" u="none" strike="noStrike" dirty="0">
                          <a:solidFill>
                            <a:srgbClr val="3A09B3"/>
                          </a:solidFill>
                          <a:effectLst/>
                          <a:latin typeface="りょうゴシック PlusN L" panose="020B0300000000000000" pitchFamily="34" charset="-128"/>
                          <a:ea typeface="りょうゴシック PlusN L" panose="020B0300000000000000" pitchFamily="34" charset="-128"/>
                        </a:rPr>
                        <a:t>プログラムを修正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18976731"/>
                  </a:ext>
                </a:extLst>
              </a:tr>
              <a:tr h="54157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りょうゴシック PlusN L" panose="020B0300000000000000" pitchFamily="34" charset="-128"/>
                          <a:ea typeface="りょうゴシック PlusN L" panose="020B0300000000000000" pitchFamily="34" charset="-128"/>
                        </a:rPr>
                        <a:t>1~3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0" i="0" u="none" strike="noStrike" dirty="0">
                          <a:solidFill>
                            <a:srgbClr val="A5239C"/>
                          </a:solidFill>
                          <a:effectLst/>
                          <a:latin typeface="りょうゴシック PlusN L" panose="020B0300000000000000" pitchFamily="34" charset="-128"/>
                          <a:ea typeface="りょうゴシック PlusN L" panose="020B0300000000000000" pitchFamily="34" charset="-128"/>
                        </a:rPr>
                        <a:t>再戦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655620757"/>
                  </a:ext>
                </a:extLst>
              </a:tr>
              <a:tr h="54157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3600" b="1" i="0" u="none" strike="noStrike" dirty="0" smtClean="0">
                          <a:solidFill>
                            <a:srgbClr val="A5239C"/>
                          </a:solidFill>
                          <a:effectLst/>
                          <a:latin typeface="りょうゴシック PlusN L" panose="020B0300000000000000" pitchFamily="34" charset="-128"/>
                          <a:ea typeface="りょうゴシック PlusN L" panose="020B0300000000000000" pitchFamily="34" charset="-128"/>
                        </a:rPr>
                        <a:t>2~3</a:t>
                      </a:r>
                      <a:r>
                        <a:rPr lang="ja-JP" altLang="en-US" sz="2800" b="0" i="0" u="none" strike="noStrike" dirty="0">
                          <a:solidFill>
                            <a:srgbClr val="A5239C"/>
                          </a:solidFill>
                          <a:effectLst/>
                          <a:latin typeface="りょうゴシック PlusN L" panose="020B0300000000000000" pitchFamily="34" charset="-128"/>
                          <a:ea typeface="りょうゴシック PlusN L" panose="020B0300000000000000" pitchFamily="34" charset="-128"/>
                        </a:rPr>
                        <a:t>回</a:t>
                      </a:r>
                      <a:r>
                        <a:rPr lang="ja-JP" altLang="en-US" sz="2800" b="0" i="0" u="none" strike="noStrike" dirty="0" smtClean="0">
                          <a:solidFill>
                            <a:srgbClr val="A5239C"/>
                          </a:solidFill>
                          <a:effectLst/>
                          <a:latin typeface="りょうゴシック PlusN L" panose="020B0300000000000000" pitchFamily="34" charset="-128"/>
                          <a:ea typeface="りょうゴシック PlusN L" panose="020B0300000000000000" pitchFamily="34" charset="-128"/>
                        </a:rPr>
                        <a:t>修正</a:t>
                      </a:r>
                      <a:r>
                        <a:rPr lang="ja-JP" altLang="en-US" sz="2800" b="0" i="0" u="none" strike="noStrike" dirty="0">
                          <a:solidFill>
                            <a:srgbClr val="A5239C"/>
                          </a:solidFill>
                          <a:effectLst/>
                          <a:latin typeface="りょうゴシック PlusN L" panose="020B0300000000000000" pitchFamily="34" charset="-128"/>
                          <a:ea typeface="りょうゴシック PlusN L" panose="020B0300000000000000" pitchFamily="34" charset="-128"/>
                        </a:rPr>
                        <a:t>と再戦を繰り返す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609689246"/>
                  </a:ext>
                </a:extLst>
              </a:tr>
              <a:tr h="54157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0" i="0" u="none" strike="noStrike" dirty="0">
                          <a:solidFill>
                            <a:srgbClr val="A5239C"/>
                          </a:solidFill>
                          <a:effectLst/>
                          <a:latin typeface="りょうゴシック PlusN L" panose="020B0300000000000000" pitchFamily="34" charset="-128"/>
                          <a:ea typeface="りょうゴシック PlusN L" panose="020B0300000000000000" pitchFamily="34" charset="-128"/>
                        </a:rPr>
                        <a:t>攻守交替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3094311"/>
                  </a:ext>
                </a:extLst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1653116" y="1642933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ln w="3175">
                  <a:noFill/>
                </a:ln>
                <a:solidFill>
                  <a:sysClr val="windowText" lastClr="000000"/>
                </a:solidFill>
                <a:latin typeface="+mn-ea"/>
              </a:rPr>
              <a:t>考える</a:t>
            </a:r>
            <a:endParaRPr kumimoji="1" lang="ja-JP" altLang="en-US" sz="3200" dirty="0">
              <a:ln w="3175">
                <a:noFill/>
              </a:ln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33250" y="222770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ln w="3175">
                  <a:noFill/>
                </a:ln>
                <a:solidFill>
                  <a:sysClr val="windowText" lastClr="000000"/>
                </a:solidFill>
                <a:latin typeface="+mn-ea"/>
              </a:rPr>
              <a:t>作る</a:t>
            </a:r>
            <a:endParaRPr kumimoji="1" lang="ja-JP" altLang="en-US" sz="3600" dirty="0">
              <a:ln w="3175">
                <a:noFill/>
              </a:ln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28067" y="2771753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ln w="3175">
                  <a:noFill/>
                </a:ln>
                <a:solidFill>
                  <a:sysClr val="windowText" lastClr="000000"/>
                </a:solidFill>
                <a:latin typeface="+mn-ea"/>
              </a:rPr>
              <a:t>動かす</a:t>
            </a:r>
            <a:endParaRPr kumimoji="1" lang="ja-JP" altLang="en-US" sz="3200" dirty="0">
              <a:ln w="3175">
                <a:noFill/>
              </a:ln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07004" y="350115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n w="3175">
                  <a:noFill/>
                </a:ln>
                <a:solidFill>
                  <a:sysClr val="windowText" lastClr="000000"/>
                </a:solidFill>
                <a:latin typeface="+mn-ea"/>
              </a:rPr>
              <a:t>考える</a:t>
            </a:r>
            <a:endParaRPr kumimoji="1" lang="ja-JP" altLang="en-US" sz="3200" dirty="0">
              <a:ln w="3175">
                <a:noFill/>
              </a:ln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81955" y="322136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ln w="3175">
                  <a:noFill/>
                </a:ln>
                <a:solidFill>
                  <a:sysClr val="windowText" lastClr="000000"/>
                </a:solidFill>
                <a:latin typeface="+mn-ea"/>
              </a:rPr>
              <a:t>ギモン</a:t>
            </a:r>
            <a:endParaRPr kumimoji="1" lang="ja-JP" altLang="en-US" sz="3200" dirty="0">
              <a:ln w="3175">
                <a:noFill/>
              </a:ln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84547" y="386055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ln w="3175">
                  <a:noFill/>
                </a:ln>
                <a:solidFill>
                  <a:sysClr val="windowText" lastClr="000000"/>
                </a:solidFill>
                <a:latin typeface="+mn-ea"/>
              </a:rPr>
              <a:t>作る</a:t>
            </a:r>
            <a:endParaRPr kumimoji="1" lang="ja-JP" altLang="en-US" sz="2800" dirty="0">
              <a:ln w="3175">
                <a:noFill/>
              </a:ln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653116" y="438377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ln w="3175">
                  <a:noFill/>
                </a:ln>
                <a:solidFill>
                  <a:sysClr val="windowText" lastClr="000000"/>
                </a:solidFill>
                <a:latin typeface="+mn-ea"/>
              </a:rPr>
              <a:t>動かす</a:t>
            </a:r>
            <a:endParaRPr kumimoji="1" lang="ja-JP" altLang="en-US" sz="3200" dirty="0">
              <a:ln w="3175">
                <a:noFill/>
              </a:ln>
              <a:solidFill>
                <a:sysClr val="windowText" lastClr="0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8767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DB048F95-F267-4C7E-A46A-C28E18329760}"/>
              </a:ext>
            </a:extLst>
          </p:cNvPr>
          <p:cNvSpPr txBox="1"/>
          <p:nvPr/>
        </p:nvSpPr>
        <p:spPr>
          <a:xfrm>
            <a:off x="1251285" y="490947"/>
            <a:ext cx="6481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+mn-ea"/>
              </a:rPr>
              <a:t>3.3</a:t>
            </a:r>
            <a:r>
              <a:rPr lang="ja-JP" altLang="en-US" sz="5400" dirty="0">
                <a:latin typeface="+mn-ea"/>
              </a:rPr>
              <a:t>想定シーン②</a:t>
            </a:r>
            <a:endParaRPr kumimoji="1" lang="ja-JP" altLang="en-US" sz="5400" dirty="0">
              <a:latin typeface="+mn-ea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6F4673D9-7193-496D-9D8A-01ABE6CF8180}"/>
              </a:ext>
            </a:extLst>
          </p:cNvPr>
          <p:cNvSpPr txBox="1"/>
          <p:nvPr/>
        </p:nvSpPr>
        <p:spPr>
          <a:xfrm>
            <a:off x="0" y="2828835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dirty="0">
                <a:latin typeface="DNP 秀英角ゴシック金 Std B" panose="020B0600000000000000" pitchFamily="34" charset="-128"/>
                <a:ea typeface="DNP 秀英角ゴシック金 Std B" panose="020B0600000000000000" pitchFamily="34" charset="-128"/>
              </a:rPr>
              <a:t>休み時間や放課後</a:t>
            </a:r>
          </a:p>
        </p:txBody>
      </p:sp>
    </p:spTree>
    <p:extLst>
      <p:ext uri="{BB962C8B-B14F-4D97-AF65-F5344CB8AC3E}">
        <p14:creationId xmlns:p14="http://schemas.microsoft.com/office/powerpoint/2010/main" val="250231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DB048F95-F267-4C7E-A46A-C28E18329760}"/>
              </a:ext>
            </a:extLst>
          </p:cNvPr>
          <p:cNvSpPr txBox="1"/>
          <p:nvPr/>
        </p:nvSpPr>
        <p:spPr>
          <a:xfrm>
            <a:off x="721896" y="713017"/>
            <a:ext cx="6481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+mn-ea"/>
              </a:rPr>
              <a:t>3.3</a:t>
            </a:r>
            <a:r>
              <a:rPr lang="ja-JP" altLang="en-US" sz="5400" dirty="0">
                <a:latin typeface="+mn-ea"/>
              </a:rPr>
              <a:t>想定シーン②</a:t>
            </a:r>
            <a:endParaRPr kumimoji="1" lang="ja-JP" altLang="en-US" sz="5400" dirty="0">
              <a:latin typeface="+mn-ea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6F4673D9-7193-496D-9D8A-01ABE6CF8180}"/>
              </a:ext>
            </a:extLst>
          </p:cNvPr>
          <p:cNvSpPr txBox="1"/>
          <p:nvPr/>
        </p:nvSpPr>
        <p:spPr>
          <a:xfrm>
            <a:off x="0" y="207953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dirty="0">
                <a:latin typeface="DNP 秀英角ゴシック金 Std B" panose="020B0600000000000000" pitchFamily="34" charset="-128"/>
                <a:ea typeface="DNP 秀英角ゴシック金 Std B" panose="020B0600000000000000" pitchFamily="34" charset="-128"/>
              </a:rPr>
              <a:t>子供たちがルールを自由に決めて</a:t>
            </a:r>
            <a:r>
              <a:rPr kumimoji="1" lang="ja-JP" altLang="en-US" sz="5400" dirty="0" smtClean="0">
                <a:latin typeface="DNP 秀英角ゴシック金 Std B" panose="020B0600000000000000" pitchFamily="34" charset="-128"/>
                <a:ea typeface="DNP 秀英角ゴシック金 Std B" panose="020B0600000000000000" pitchFamily="34" charset="-128"/>
              </a:rPr>
              <a:t>対戦</a:t>
            </a:r>
            <a:endParaRPr kumimoji="1" lang="en-US" altLang="ja-JP" sz="5400" dirty="0">
              <a:latin typeface="DNP 秀英角ゴシック金 Std B" panose="020B0600000000000000" pitchFamily="34" charset="-128"/>
              <a:ea typeface="DNP 秀英角ゴシック金 Std B" panose="020B0600000000000000" pitchFamily="34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464236" y="3446053"/>
            <a:ext cx="726352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dirty="0" smtClean="0"/>
              <a:t>例）タイムアタック</a:t>
            </a:r>
            <a:endParaRPr lang="en-US" altLang="ja-JP" sz="6000" dirty="0" smtClean="0"/>
          </a:p>
          <a:p>
            <a:r>
              <a:rPr kumimoji="1" lang="en-US" altLang="ja-JP" sz="6000" dirty="0"/>
              <a:t>	</a:t>
            </a:r>
            <a:r>
              <a:rPr kumimoji="1" lang="ja-JP" altLang="en-US" sz="6000" dirty="0" smtClean="0"/>
              <a:t>　迷路攻略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25996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DB048F95-F267-4C7E-A46A-C28E18329760}"/>
              </a:ext>
            </a:extLst>
          </p:cNvPr>
          <p:cNvSpPr txBox="1"/>
          <p:nvPr/>
        </p:nvSpPr>
        <p:spPr>
          <a:xfrm>
            <a:off x="1251285" y="490946"/>
            <a:ext cx="2149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latin typeface="+mj-ea"/>
                <a:ea typeface="+mj-ea"/>
              </a:rPr>
              <a:t>目次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980B2B50-20E7-4D8B-B885-5EDB8FE84129}"/>
              </a:ext>
            </a:extLst>
          </p:cNvPr>
          <p:cNvSpPr txBox="1"/>
          <p:nvPr/>
        </p:nvSpPr>
        <p:spPr>
          <a:xfrm>
            <a:off x="2726327" y="1670195"/>
            <a:ext cx="758573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ja-JP" altLang="en-US" sz="66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プロジェクト概要</a:t>
            </a:r>
            <a:endParaRPr kumimoji="1" lang="en-US" altLang="ja-JP" sz="6600" dirty="0">
              <a:latin typeface="りょうゴシック PlusN L" panose="020B0300000000000000" pitchFamily="34" charset="-128"/>
              <a:ea typeface="りょうゴシック PlusN L" panose="020B0300000000000000" pitchFamily="34" charset="-128"/>
            </a:endParaRPr>
          </a:p>
          <a:p>
            <a:pPr marL="342900" indent="-342900">
              <a:buAutoNum type="arabicPeriod"/>
            </a:pPr>
            <a:r>
              <a:rPr lang="ja-JP" altLang="en-US" sz="66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製品外観</a:t>
            </a:r>
            <a:endParaRPr lang="en-US" altLang="ja-JP" sz="6600" dirty="0">
              <a:latin typeface="りょうゴシック PlusN L" panose="020B0300000000000000" pitchFamily="34" charset="-128"/>
              <a:ea typeface="りょうゴシック PlusN L" panose="020B0300000000000000" pitchFamily="34" charset="-128"/>
            </a:endParaRPr>
          </a:p>
          <a:p>
            <a:pPr marL="342900" indent="-342900">
              <a:buAutoNum type="arabicPeriod"/>
            </a:pPr>
            <a:r>
              <a:rPr lang="ja-JP" altLang="en-US" sz="66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製品概要</a:t>
            </a:r>
            <a:endParaRPr kumimoji="1" lang="en-US" altLang="ja-JP" sz="6600" dirty="0">
              <a:latin typeface="りょうゴシック PlusN L" panose="020B0300000000000000" pitchFamily="34" charset="-128"/>
              <a:ea typeface="りょうゴシック PlusN L" panose="020B0300000000000000" pitchFamily="34" charset="-128"/>
            </a:endParaRPr>
          </a:p>
          <a:p>
            <a:pPr marL="342900" indent="-342900">
              <a:buAutoNum type="arabicPeriod"/>
            </a:pPr>
            <a:r>
              <a:rPr kumimoji="1" lang="ja-JP" altLang="en-US" sz="66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まとめ</a:t>
            </a:r>
          </a:p>
        </p:txBody>
      </p:sp>
    </p:spTree>
    <p:extLst>
      <p:ext uri="{BB962C8B-B14F-4D97-AF65-F5344CB8AC3E}">
        <p14:creationId xmlns:p14="http://schemas.microsoft.com/office/powerpoint/2010/main" val="210099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DB048F95-F267-4C7E-A46A-C28E18329760}"/>
              </a:ext>
            </a:extLst>
          </p:cNvPr>
          <p:cNvSpPr txBox="1"/>
          <p:nvPr/>
        </p:nvSpPr>
        <p:spPr>
          <a:xfrm>
            <a:off x="1251285" y="490947"/>
            <a:ext cx="6481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DNP 秀英角ゴシック金 Std B" panose="020B0600000000000000" pitchFamily="34" charset="-128"/>
                <a:ea typeface="DNP 秀英角ゴシック金 Std B" panose="020B0600000000000000" pitchFamily="34" charset="-128"/>
              </a:rPr>
              <a:t>3.4</a:t>
            </a:r>
            <a:r>
              <a:rPr lang="ja-JP" altLang="en-US" sz="5400" dirty="0">
                <a:latin typeface="DNP 秀英角ゴシック金 Std B" panose="020B0600000000000000" pitchFamily="34" charset="-128"/>
                <a:ea typeface="DNP 秀英角ゴシック金 Std B" panose="020B0600000000000000" pitchFamily="34" charset="-128"/>
              </a:rPr>
              <a:t>本体機能</a:t>
            </a:r>
            <a:endParaRPr kumimoji="1" lang="ja-JP" altLang="en-US" sz="5400" dirty="0">
              <a:latin typeface="DNP 秀英角ゴシック金 Std B" panose="020B0600000000000000" pitchFamily="34" charset="-128"/>
              <a:ea typeface="DNP 秀英角ゴシック金 Std B" panose="020B0600000000000000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6F4673D9-7193-496D-9D8A-01ABE6CF8180}"/>
              </a:ext>
            </a:extLst>
          </p:cNvPr>
          <p:cNvSpPr txBox="1"/>
          <p:nvPr/>
        </p:nvSpPr>
        <p:spPr>
          <a:xfrm>
            <a:off x="1159006" y="1997677"/>
            <a:ext cx="1080836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・走行</a:t>
            </a:r>
            <a:r>
              <a:rPr kumimoji="1" lang="ja-JP" altLang="en-US" sz="5400" dirty="0" smtClean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機能</a:t>
            </a:r>
            <a:endParaRPr kumimoji="1" lang="en-US" altLang="ja-JP" sz="5400" dirty="0" smtClean="0">
              <a:latin typeface="りょうゴシック PlusN L" panose="020B0300000000000000" pitchFamily="34" charset="-128"/>
              <a:ea typeface="りょうゴシック PlusN L" panose="020B0300000000000000" pitchFamily="34" charset="-128"/>
            </a:endParaRPr>
          </a:p>
          <a:p>
            <a:r>
              <a:rPr lang="ja-JP" altLang="en-US" sz="5400" dirty="0" smtClean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・障害物検知機能</a:t>
            </a:r>
            <a:endParaRPr lang="en-US" altLang="ja-JP" sz="5400" dirty="0">
              <a:latin typeface="りょうゴシック PlusN L" panose="020B0300000000000000" pitchFamily="34" charset="-128"/>
              <a:ea typeface="りょうゴシック PlusN L" panose="020B0300000000000000" pitchFamily="34" charset="-128"/>
            </a:endParaRPr>
          </a:p>
          <a:p>
            <a:r>
              <a:rPr lang="ja-JP" altLang="en-US" sz="54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・タブレットによる直感的な</a:t>
            </a:r>
            <a:endParaRPr lang="en-US" altLang="ja-JP" sz="5400" dirty="0">
              <a:latin typeface="りょうゴシック PlusN L" panose="020B0300000000000000" pitchFamily="34" charset="-128"/>
              <a:ea typeface="りょうゴシック PlusN L" panose="020B0300000000000000" pitchFamily="34" charset="-128"/>
            </a:endParaRPr>
          </a:p>
          <a:p>
            <a:r>
              <a:rPr lang="ja-JP" altLang="en-US" sz="54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　プログラミング機能</a:t>
            </a:r>
            <a:endParaRPr lang="en-US" altLang="ja-JP" sz="5400" dirty="0">
              <a:latin typeface="りょうゴシック PlusN L" panose="020B0300000000000000" pitchFamily="34" charset="-128"/>
              <a:ea typeface="りょうゴシック PlusN L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209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DB048F95-F267-4C7E-A46A-C28E18329760}"/>
              </a:ext>
            </a:extLst>
          </p:cNvPr>
          <p:cNvSpPr txBox="1"/>
          <p:nvPr/>
        </p:nvSpPr>
        <p:spPr>
          <a:xfrm>
            <a:off x="1251285" y="490947"/>
            <a:ext cx="6481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DNP 秀英角ゴシック金 Std B" panose="020B0600000000000000" pitchFamily="34" charset="-128"/>
                <a:ea typeface="DNP 秀英角ゴシック金 Std B" panose="020B0600000000000000" pitchFamily="34" charset="-128"/>
              </a:rPr>
              <a:t>3.4 </a:t>
            </a:r>
            <a:r>
              <a:rPr lang="ja-JP" altLang="en-US" sz="5400" dirty="0">
                <a:latin typeface="DNP 秀英角ゴシック金 Std B" panose="020B0600000000000000" pitchFamily="34" charset="-128"/>
                <a:ea typeface="DNP 秀英角ゴシック金 Std B" panose="020B0600000000000000" pitchFamily="34" charset="-128"/>
              </a:rPr>
              <a:t>特徴</a:t>
            </a:r>
            <a:endParaRPr kumimoji="1" lang="ja-JP" altLang="en-US" sz="5400" dirty="0">
              <a:latin typeface="DNP 秀英角ゴシック金 Std B" panose="020B0600000000000000" pitchFamily="34" charset="-128"/>
              <a:ea typeface="DNP 秀英角ゴシック金 Std B" panose="020B0600000000000000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6F4673D9-7193-496D-9D8A-01ABE6CF8180}"/>
              </a:ext>
            </a:extLst>
          </p:cNvPr>
          <p:cNvSpPr txBox="1"/>
          <p:nvPr/>
        </p:nvSpPr>
        <p:spPr>
          <a:xfrm>
            <a:off x="957670" y="1636950"/>
            <a:ext cx="1080836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・的の位置</a:t>
            </a:r>
            <a:r>
              <a:rPr lang="ja-JP" altLang="en-US" sz="54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・</a:t>
            </a:r>
            <a:r>
              <a:rPr kumimoji="1" lang="ja-JP" altLang="en-US" sz="54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数を自由に設定可</a:t>
            </a:r>
            <a:endParaRPr kumimoji="1" lang="en-US" altLang="ja-JP" sz="5400" dirty="0">
              <a:latin typeface="りょうゴシック PlusN L" panose="020B0300000000000000" pitchFamily="34" charset="-128"/>
              <a:ea typeface="りょうゴシック PlusN L" panose="020B0300000000000000" pitchFamily="34" charset="-128"/>
            </a:endParaRPr>
          </a:p>
          <a:p>
            <a:r>
              <a:rPr lang="ja-JP" altLang="en-US" sz="54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・的のポイントを自由に配分可</a:t>
            </a:r>
            <a:endParaRPr lang="en-US" altLang="ja-JP" sz="5400" dirty="0">
              <a:latin typeface="りょうゴシック PlusN L" panose="020B0300000000000000" pitchFamily="34" charset="-128"/>
              <a:ea typeface="りょうゴシック PlusN L" panose="020B0300000000000000" pitchFamily="34" charset="-128"/>
            </a:endParaRPr>
          </a:p>
          <a:p>
            <a:r>
              <a:rPr lang="ja-JP" altLang="en-US" sz="54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・銃はトリガーを引いた回数だけ　</a:t>
            </a:r>
            <a:endParaRPr lang="en-US" altLang="ja-JP" sz="5400" dirty="0">
              <a:latin typeface="りょうゴシック PlusN L" panose="020B0300000000000000" pitchFamily="34" charset="-128"/>
              <a:ea typeface="りょうゴシック PlusN L" panose="020B0300000000000000" pitchFamily="34" charset="-128"/>
            </a:endParaRPr>
          </a:p>
          <a:p>
            <a:r>
              <a:rPr lang="ja-JP" altLang="en-US" sz="54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　減点し、無闇に撃つことはでき</a:t>
            </a:r>
            <a:endParaRPr lang="en-US" altLang="ja-JP" sz="5400" dirty="0">
              <a:latin typeface="りょうゴシック PlusN L" panose="020B0300000000000000" pitchFamily="34" charset="-128"/>
              <a:ea typeface="りょうゴシック PlusN L" panose="020B0300000000000000" pitchFamily="34" charset="-128"/>
            </a:endParaRPr>
          </a:p>
          <a:p>
            <a:r>
              <a:rPr lang="ja-JP" altLang="en-US" sz="54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　ない</a:t>
            </a:r>
            <a:endParaRPr lang="en-US" altLang="ja-JP" sz="5400" dirty="0">
              <a:latin typeface="りょうゴシック PlusN L" panose="020B0300000000000000" pitchFamily="34" charset="-128"/>
              <a:ea typeface="りょうゴシック PlusN L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469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DB048F95-F267-4C7E-A46A-C28E18329760}"/>
              </a:ext>
            </a:extLst>
          </p:cNvPr>
          <p:cNvSpPr txBox="1"/>
          <p:nvPr/>
        </p:nvSpPr>
        <p:spPr>
          <a:xfrm>
            <a:off x="1251285" y="490947"/>
            <a:ext cx="6481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DNP 秀英角ゴシック金 Std B" panose="020B0600000000000000" pitchFamily="34" charset="-128"/>
                <a:ea typeface="DNP 秀英角ゴシック金 Std B" panose="020B0600000000000000" pitchFamily="34" charset="-128"/>
              </a:rPr>
              <a:t>3.4 </a:t>
            </a:r>
            <a:r>
              <a:rPr lang="ja-JP" altLang="en-US" sz="5400" dirty="0">
                <a:latin typeface="DNP 秀英角ゴシック金 Std B" panose="020B0600000000000000" pitchFamily="34" charset="-128"/>
                <a:ea typeface="DNP 秀英角ゴシック金 Std B" panose="020B0600000000000000" pitchFamily="34" charset="-128"/>
              </a:rPr>
              <a:t>仕様</a:t>
            </a:r>
            <a:endParaRPr kumimoji="1" lang="ja-JP" altLang="en-US" sz="5400" dirty="0">
              <a:latin typeface="DNP 秀英角ゴシック金 Std B" panose="020B0600000000000000" pitchFamily="34" charset="-128"/>
              <a:ea typeface="DNP 秀英角ゴシック金 Std B" panose="020B0600000000000000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6F4673D9-7193-496D-9D8A-01ABE6CF8180}"/>
              </a:ext>
            </a:extLst>
          </p:cNvPr>
          <p:cNvSpPr txBox="1"/>
          <p:nvPr/>
        </p:nvSpPr>
        <p:spPr>
          <a:xfrm>
            <a:off x="957670" y="1636950"/>
            <a:ext cx="1080836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ja-JP" sz="36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サイズ</a:t>
            </a:r>
            <a:r>
              <a:rPr lang="ja-JP" altLang="en-US" sz="36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・</a:t>
            </a:r>
            <a:r>
              <a:rPr lang="ja-JP" altLang="ja-JP" sz="36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重量</a:t>
            </a:r>
          </a:p>
          <a:p>
            <a:r>
              <a:rPr lang="ja-JP" altLang="ja-JP" sz="36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・本体</a:t>
            </a:r>
            <a:r>
              <a:rPr lang="en-US" altLang="ja-JP" sz="36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	</a:t>
            </a:r>
            <a:r>
              <a:rPr lang="ja-JP" altLang="ja-JP" sz="36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半径：</a:t>
            </a:r>
            <a:r>
              <a:rPr lang="en-US" altLang="ja-JP" sz="4400" b="1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20[cm]</a:t>
            </a:r>
            <a:r>
              <a:rPr lang="ja-JP" altLang="en-US" sz="36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　</a:t>
            </a:r>
            <a:r>
              <a:rPr lang="ja-JP" altLang="ja-JP" sz="36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高さ：</a:t>
            </a:r>
            <a:r>
              <a:rPr lang="en-US" altLang="ja-JP" sz="4400" b="1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60[cm]</a:t>
            </a:r>
            <a:r>
              <a:rPr lang="ja-JP" altLang="en-US" sz="4400" b="1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　</a:t>
            </a:r>
            <a:endParaRPr lang="en-US" altLang="ja-JP" sz="3600" b="1" dirty="0">
              <a:latin typeface="りょうゴシック PlusN L" panose="020B0300000000000000" pitchFamily="34" charset="-128"/>
              <a:ea typeface="りょうゴシック PlusN L" panose="020B0300000000000000" pitchFamily="34" charset="-128"/>
            </a:endParaRPr>
          </a:p>
          <a:p>
            <a:r>
              <a:rPr lang="ja-JP" altLang="en-US" sz="36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　　　　</a:t>
            </a:r>
            <a:r>
              <a:rPr lang="ja-JP" altLang="ja-JP" sz="36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重量：</a:t>
            </a:r>
            <a:r>
              <a:rPr lang="en-US" altLang="ja-JP" sz="4400" b="1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10[kg]</a:t>
            </a:r>
            <a:endParaRPr lang="ja-JP" altLang="ja-JP" sz="3600" b="1" dirty="0">
              <a:latin typeface="りょうゴシック PlusN L" panose="020B0300000000000000" pitchFamily="34" charset="-128"/>
              <a:ea typeface="りょうゴシック PlusN L" panose="020B0300000000000000" pitchFamily="34" charset="-128"/>
            </a:endParaRPr>
          </a:p>
          <a:p>
            <a:r>
              <a:rPr lang="ja-JP" altLang="ja-JP" sz="36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・タブレット</a:t>
            </a:r>
            <a:r>
              <a:rPr lang="ja-JP" altLang="en-US" sz="36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　</a:t>
            </a:r>
            <a:r>
              <a:rPr lang="ja-JP" altLang="ja-JP" sz="36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サイズ：</a:t>
            </a:r>
            <a:r>
              <a:rPr lang="en-US" altLang="ja-JP" sz="4400" b="1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10.1[in]</a:t>
            </a:r>
            <a:endParaRPr lang="ja-JP" altLang="ja-JP" sz="3600" b="1" dirty="0">
              <a:latin typeface="りょうゴシック PlusN L" panose="020B0300000000000000" pitchFamily="34" charset="-128"/>
              <a:ea typeface="りょうゴシック PlusN L" panose="020B0300000000000000" pitchFamily="34" charset="-128"/>
            </a:endParaRPr>
          </a:p>
          <a:p>
            <a:r>
              <a:rPr lang="ja-JP" altLang="ja-JP" sz="36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・銃</a:t>
            </a:r>
            <a:r>
              <a:rPr lang="en-US" altLang="ja-JP" sz="36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(</a:t>
            </a:r>
            <a:r>
              <a:rPr lang="ja-JP" altLang="ja-JP" sz="36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×</a:t>
            </a:r>
            <a:r>
              <a:rPr lang="en-US" altLang="ja-JP" sz="36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4)</a:t>
            </a:r>
            <a:r>
              <a:rPr lang="ja-JP" altLang="en-US" sz="36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　</a:t>
            </a:r>
            <a:r>
              <a:rPr lang="ja-JP" altLang="ja-JP" sz="36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全長：</a:t>
            </a:r>
            <a:r>
              <a:rPr lang="en-US" altLang="ja-JP" sz="4400" b="1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17[cm]</a:t>
            </a:r>
            <a:r>
              <a:rPr lang="ja-JP" altLang="en-US" sz="36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　</a:t>
            </a:r>
            <a:r>
              <a:rPr lang="ja-JP" altLang="ja-JP" sz="36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高さ：</a:t>
            </a:r>
            <a:r>
              <a:rPr lang="en-US" altLang="ja-JP" sz="4400" b="1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9.5[cm]</a:t>
            </a:r>
            <a:r>
              <a:rPr lang="ja-JP" altLang="en-US" sz="4400" b="1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　</a:t>
            </a:r>
            <a:endParaRPr lang="en-US" altLang="ja-JP" sz="3600" b="1" dirty="0">
              <a:latin typeface="りょうゴシック PlusN L" panose="020B0300000000000000" pitchFamily="34" charset="-128"/>
              <a:ea typeface="りょうゴシック PlusN L" panose="020B0300000000000000" pitchFamily="34" charset="-128"/>
            </a:endParaRPr>
          </a:p>
          <a:p>
            <a:r>
              <a:rPr lang="ja-JP" altLang="en-US" sz="36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　　　　　 </a:t>
            </a:r>
            <a:r>
              <a:rPr lang="ja-JP" altLang="ja-JP" sz="36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幅：</a:t>
            </a:r>
            <a:r>
              <a:rPr lang="en-US" altLang="ja-JP" sz="4400" b="1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2.5[cm]</a:t>
            </a:r>
            <a:endParaRPr lang="ja-JP" altLang="ja-JP" sz="3600" b="1" dirty="0">
              <a:latin typeface="りょうゴシック PlusN L" panose="020B0300000000000000" pitchFamily="34" charset="-128"/>
              <a:ea typeface="りょうゴシック PlusN L" panose="020B0300000000000000" pitchFamily="34" charset="-128"/>
            </a:endParaRPr>
          </a:p>
          <a:p>
            <a:r>
              <a:rPr lang="ja-JP" altLang="ja-JP" sz="36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・的</a:t>
            </a:r>
            <a:r>
              <a:rPr lang="en-US" altLang="ja-JP" sz="36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(</a:t>
            </a:r>
            <a:r>
              <a:rPr lang="ja-JP" altLang="ja-JP" sz="36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×</a:t>
            </a:r>
            <a:r>
              <a:rPr lang="en-US" altLang="ja-JP" sz="36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4)</a:t>
            </a:r>
            <a:r>
              <a:rPr lang="ja-JP" altLang="en-US" sz="36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　</a:t>
            </a:r>
            <a:r>
              <a:rPr lang="ja-JP" altLang="ja-JP" sz="36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底面直径：</a:t>
            </a:r>
            <a:r>
              <a:rPr lang="en-US" altLang="ja-JP" sz="4400" b="1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5[cm]</a:t>
            </a:r>
            <a:r>
              <a:rPr lang="ja-JP" altLang="en-US" sz="36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　</a:t>
            </a:r>
            <a:r>
              <a:rPr lang="ja-JP" altLang="ja-JP" sz="36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上面直径：</a:t>
            </a:r>
            <a:r>
              <a:rPr lang="en-US" altLang="ja-JP" sz="4400" b="1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10[cm]</a:t>
            </a:r>
            <a:endParaRPr lang="en-US" altLang="ja-JP" sz="3600" b="1" dirty="0">
              <a:latin typeface="りょうゴシック PlusN L" panose="020B0300000000000000" pitchFamily="34" charset="-128"/>
              <a:ea typeface="りょうゴシック PlusN L" panose="020B0300000000000000" pitchFamily="34" charset="-128"/>
            </a:endParaRPr>
          </a:p>
          <a:p>
            <a:r>
              <a:rPr lang="ja-JP" altLang="en-US" sz="36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　　　　　 </a:t>
            </a:r>
            <a:r>
              <a:rPr lang="ja-JP" altLang="ja-JP" sz="36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高さ：</a:t>
            </a:r>
            <a:r>
              <a:rPr lang="en-US" altLang="ja-JP" sz="4400" b="1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5[cm]</a:t>
            </a:r>
            <a:endParaRPr lang="ja-JP" altLang="ja-JP" sz="3600" b="1" dirty="0">
              <a:latin typeface="りょうゴシック PlusN L" panose="020B0300000000000000" pitchFamily="34" charset="-128"/>
              <a:ea typeface="りょうゴシック PlusN L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853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DB048F95-F267-4C7E-A46A-C28E18329760}"/>
              </a:ext>
            </a:extLst>
          </p:cNvPr>
          <p:cNvSpPr txBox="1"/>
          <p:nvPr/>
        </p:nvSpPr>
        <p:spPr>
          <a:xfrm>
            <a:off x="1251284" y="490947"/>
            <a:ext cx="7859159" cy="926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DNP 秀英角ゴシック金 Std B" panose="020B0600000000000000" pitchFamily="34" charset="-128"/>
                <a:ea typeface="DNP 秀英角ゴシック金 Std B" panose="020B0600000000000000" pitchFamily="34" charset="-128"/>
              </a:rPr>
              <a:t>3.4 </a:t>
            </a:r>
            <a:r>
              <a:rPr lang="ja-JP" altLang="en-US" sz="5400" dirty="0">
                <a:latin typeface="DNP 秀英角ゴシック金 Std B" panose="020B0600000000000000" pitchFamily="34" charset="-128"/>
                <a:ea typeface="DNP 秀英角ゴシック金 Std B" panose="020B0600000000000000" pitchFamily="34" charset="-128"/>
              </a:rPr>
              <a:t>標準機からの変更点</a:t>
            </a:r>
            <a:endParaRPr kumimoji="1" lang="ja-JP" altLang="en-US" sz="5400" dirty="0">
              <a:latin typeface="DNP 秀英角ゴシック金 Std B" panose="020B0600000000000000" pitchFamily="34" charset="-128"/>
              <a:ea typeface="DNP 秀英角ゴシック金 Std B" panose="020B0600000000000000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6F4673D9-7193-496D-9D8A-01ABE6CF8180}"/>
              </a:ext>
            </a:extLst>
          </p:cNvPr>
          <p:cNvSpPr txBox="1"/>
          <p:nvPr/>
        </p:nvSpPr>
        <p:spPr>
          <a:xfrm>
            <a:off x="957670" y="1636950"/>
            <a:ext cx="1080836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36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①車高の変更</a:t>
            </a:r>
            <a:endParaRPr lang="en-US" altLang="ja-JP" sz="3600" dirty="0">
              <a:latin typeface="りょうゴシック PlusN L" panose="020B0300000000000000" pitchFamily="34" charset="-128"/>
              <a:ea typeface="りょうゴシック PlusN L" panose="020B0300000000000000" pitchFamily="34" charset="-128"/>
            </a:endParaRPr>
          </a:p>
          <a:p>
            <a:pPr lvl="0"/>
            <a:r>
              <a:rPr lang="en-US" altLang="ja-JP" sz="36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	</a:t>
            </a:r>
            <a:r>
              <a:rPr lang="ja-JP" altLang="en-US" sz="36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ユーザーの身長に合わせるため</a:t>
            </a:r>
            <a:r>
              <a:rPr lang="en-US" altLang="ja-JP" sz="3600" dirty="0">
                <a:latin typeface="+mn-ea"/>
              </a:rPr>
              <a:t>60cm</a:t>
            </a:r>
            <a:r>
              <a:rPr lang="ja-JP" altLang="en-US" sz="36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に</a:t>
            </a:r>
            <a:endParaRPr lang="en-US" altLang="ja-JP" sz="3600" dirty="0">
              <a:latin typeface="りょうゴシック PlusN L" panose="020B0300000000000000" pitchFamily="34" charset="-128"/>
              <a:ea typeface="りょうゴシック PlusN L" panose="020B0300000000000000" pitchFamily="34" charset="-128"/>
            </a:endParaRPr>
          </a:p>
          <a:p>
            <a:pPr lvl="0"/>
            <a:endParaRPr lang="en-US" altLang="ja-JP" sz="800" dirty="0">
              <a:latin typeface="りょうゴシック PlusN L" panose="020B0300000000000000" pitchFamily="34" charset="-128"/>
              <a:ea typeface="りょうゴシック PlusN L" panose="020B0300000000000000" pitchFamily="34" charset="-128"/>
            </a:endParaRPr>
          </a:p>
          <a:p>
            <a:pPr lvl="0"/>
            <a:r>
              <a:rPr lang="ja-JP" altLang="en-US" sz="36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②センサーの増設</a:t>
            </a:r>
            <a:endParaRPr lang="en-US" altLang="ja-JP" sz="3600" dirty="0">
              <a:latin typeface="りょうゴシック PlusN L" panose="020B0300000000000000" pitchFamily="34" charset="-128"/>
              <a:ea typeface="りょうゴシック PlusN L" panose="020B0300000000000000" pitchFamily="34" charset="-128"/>
            </a:endParaRPr>
          </a:p>
          <a:p>
            <a:pPr lvl="0"/>
            <a:r>
              <a:rPr lang="en-US" altLang="ja-JP" sz="36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	</a:t>
            </a:r>
            <a:r>
              <a:rPr lang="ja-JP" altLang="en-US" sz="36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衝突回避のための超音波センサー、的には銃か</a:t>
            </a:r>
            <a:r>
              <a:rPr lang="en-US" altLang="ja-JP" sz="36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	</a:t>
            </a:r>
            <a:r>
              <a:rPr lang="ja-JP" altLang="en-US" sz="36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ら照射された赤外線を受け取るため赤外線セン</a:t>
            </a:r>
            <a:r>
              <a:rPr lang="en-US" altLang="ja-JP" sz="36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	</a:t>
            </a:r>
            <a:r>
              <a:rPr lang="ja-JP" altLang="en-US" sz="36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サーを搭載</a:t>
            </a:r>
            <a:endParaRPr lang="en-US" altLang="ja-JP" sz="3600" dirty="0">
              <a:latin typeface="りょうゴシック PlusN L" panose="020B0300000000000000" pitchFamily="34" charset="-128"/>
              <a:ea typeface="りょうゴシック PlusN L" panose="020B0300000000000000" pitchFamily="34" charset="-128"/>
            </a:endParaRPr>
          </a:p>
          <a:p>
            <a:pPr lvl="0"/>
            <a:r>
              <a:rPr lang="ja-JP" altLang="en-US" sz="36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③スピーカー・</a:t>
            </a:r>
            <a:r>
              <a:rPr lang="en-US" altLang="ja-JP" sz="3600" dirty="0">
                <a:latin typeface="+mn-ea"/>
              </a:rPr>
              <a:t>LED</a:t>
            </a:r>
            <a:r>
              <a:rPr lang="ja-JP" altLang="en-US" sz="36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の搭載</a:t>
            </a:r>
            <a:endParaRPr lang="en-US" altLang="ja-JP" sz="3600" dirty="0">
              <a:latin typeface="りょうゴシック PlusN L" panose="020B0300000000000000" pitchFamily="34" charset="-128"/>
              <a:ea typeface="りょうゴシック PlusN L" panose="020B0300000000000000" pitchFamily="34" charset="-128"/>
            </a:endParaRPr>
          </a:p>
          <a:p>
            <a:pPr lvl="0"/>
            <a:r>
              <a:rPr lang="en-US" altLang="ja-JP" sz="36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	</a:t>
            </a:r>
            <a:r>
              <a:rPr lang="ja-JP" altLang="en-US" sz="36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演出のため</a:t>
            </a:r>
            <a:endParaRPr lang="en-US" altLang="ja-JP" sz="3600" dirty="0">
              <a:latin typeface="りょうゴシック PlusN L" panose="020B0300000000000000" pitchFamily="34" charset="-128"/>
              <a:ea typeface="りょうゴシック PlusN L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407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4FB85BBE-633C-4CF5-BA59-CD4687C91FB6}"/>
              </a:ext>
            </a:extLst>
          </p:cNvPr>
          <p:cNvSpPr txBox="1"/>
          <p:nvPr/>
        </p:nvSpPr>
        <p:spPr>
          <a:xfrm>
            <a:off x="681789" y="2875002"/>
            <a:ext cx="108284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600" dirty="0">
                <a:latin typeface="+mn-ea"/>
              </a:rPr>
              <a:t>4</a:t>
            </a:r>
            <a:r>
              <a:rPr kumimoji="1" lang="en-US" altLang="ja-JP" sz="6600" dirty="0">
                <a:latin typeface="+mn-ea"/>
              </a:rPr>
              <a:t>.</a:t>
            </a:r>
            <a:r>
              <a:rPr lang="ja-JP" altLang="en-US" sz="6600" dirty="0">
                <a:latin typeface="+mn-ea"/>
              </a:rPr>
              <a:t>まとめ</a:t>
            </a:r>
            <a:endParaRPr kumimoji="1" lang="ja-JP" altLang="en-US" sz="6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3850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DB048F95-F267-4C7E-A46A-C28E18329760}"/>
              </a:ext>
            </a:extLst>
          </p:cNvPr>
          <p:cNvSpPr txBox="1"/>
          <p:nvPr/>
        </p:nvSpPr>
        <p:spPr>
          <a:xfrm>
            <a:off x="613722" y="349916"/>
            <a:ext cx="6481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latin typeface="DNP 秀英角ゴシック金 Std B" panose="020B0600000000000000" pitchFamily="34" charset="-128"/>
                <a:ea typeface="DNP 秀英角ゴシック金 Std B" panose="020B0600000000000000" pitchFamily="34" charset="-128"/>
              </a:rPr>
              <a:t>大切なサイクル</a:t>
            </a:r>
            <a:endParaRPr kumimoji="1" lang="ja-JP" altLang="en-US" sz="5400" dirty="0">
              <a:latin typeface="DNP 秀英角ゴシック金 Std B" panose="020B0600000000000000" pitchFamily="34" charset="-128"/>
              <a:ea typeface="DNP 秀英角ゴシック金 Std B" panose="020B0600000000000000" pitchFamily="34" charset="-128"/>
            </a:endParaRPr>
          </a:p>
        </p:txBody>
      </p:sp>
      <p:pic>
        <p:nvPicPr>
          <p:cNvPr id="3" name="図 2" descr="風船, ランプ が含まれている画像&#10;&#10;自動的に生成された説明">
            <a:extLst>
              <a:ext uri="{FF2B5EF4-FFF2-40B4-BE49-F238E27FC236}">
                <a16:creationId xmlns:a16="http://schemas.microsoft.com/office/drawing/2014/main" xmlns="" id="{9EB6C28B-D0CC-4547-845F-3639566BCB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43" y="1586049"/>
            <a:ext cx="2676524" cy="2676524"/>
          </a:xfrm>
          <a:prstGeom prst="rect">
            <a:avLst/>
          </a:prstGeom>
        </p:spPr>
      </p:pic>
      <p:pic>
        <p:nvPicPr>
          <p:cNvPr id="7" name="図 6" descr="おもちゃ, レゴ が含まれている画像&#10;&#10;自動的に生成された説明">
            <a:extLst>
              <a:ext uri="{FF2B5EF4-FFF2-40B4-BE49-F238E27FC236}">
                <a16:creationId xmlns:a16="http://schemas.microsoft.com/office/drawing/2014/main" xmlns="" id="{12ADD0A6-E938-421B-80DC-7B8D11E9AE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885" y="1536256"/>
            <a:ext cx="2541074" cy="2541074"/>
          </a:xfrm>
          <a:prstGeom prst="rect">
            <a:avLst/>
          </a:prstGeom>
        </p:spPr>
      </p:pic>
      <p:pic>
        <p:nvPicPr>
          <p:cNvPr id="9" name="図 8" descr="レゴ, 部屋 が含まれている画像&#10;&#10;自動的に生成された説明">
            <a:extLst>
              <a:ext uri="{FF2B5EF4-FFF2-40B4-BE49-F238E27FC236}">
                <a16:creationId xmlns:a16="http://schemas.microsoft.com/office/drawing/2014/main" xmlns="" id="{323D85F3-45DA-4C7C-B12E-E386ECB157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020" y="1623577"/>
            <a:ext cx="2366431" cy="2366431"/>
          </a:xfrm>
          <a:prstGeom prst="rect">
            <a:avLst/>
          </a:prstGeom>
        </p:spPr>
      </p:pic>
      <p:pic>
        <p:nvPicPr>
          <p:cNvPr id="11" name="図 10" descr="部屋, テーブル が含まれている画像&#10;&#10;自動的に生成された説明">
            <a:extLst>
              <a:ext uri="{FF2B5EF4-FFF2-40B4-BE49-F238E27FC236}">
                <a16:creationId xmlns:a16="http://schemas.microsoft.com/office/drawing/2014/main" xmlns="" id="{E396A017-9B64-457D-9120-437CF79756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416" y="2016232"/>
            <a:ext cx="2061098" cy="2061098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xmlns="" id="{B543D247-9DD5-43A6-9DE9-143DFC313132}"/>
              </a:ext>
            </a:extLst>
          </p:cNvPr>
          <p:cNvSpPr txBox="1"/>
          <p:nvPr/>
        </p:nvSpPr>
        <p:spPr>
          <a:xfrm>
            <a:off x="677852" y="4669675"/>
            <a:ext cx="2164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ギモンを持つ</a:t>
            </a:r>
            <a:endParaRPr kumimoji="1" lang="ja-JP" altLang="en-US" sz="3600" dirty="0">
              <a:latin typeface="りょうゴシック PlusN L" panose="020B0300000000000000" pitchFamily="34" charset="-128"/>
              <a:ea typeface="りょうゴシック PlusN L" panose="020B0300000000000000" pitchFamily="34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xmlns="" id="{C4122321-CFA8-4609-BCC3-1BF1F24FBFD8}"/>
              </a:ext>
            </a:extLst>
          </p:cNvPr>
          <p:cNvSpPr txBox="1"/>
          <p:nvPr/>
        </p:nvSpPr>
        <p:spPr>
          <a:xfrm>
            <a:off x="3599969" y="4946673"/>
            <a:ext cx="2164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考える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xmlns="" id="{CA39F832-78B2-4E08-BB9B-ED2BD3DDA580}"/>
              </a:ext>
            </a:extLst>
          </p:cNvPr>
          <p:cNvSpPr txBox="1"/>
          <p:nvPr/>
        </p:nvSpPr>
        <p:spPr>
          <a:xfrm>
            <a:off x="6412839" y="4946672"/>
            <a:ext cx="2164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作る</a:t>
            </a: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xmlns="" id="{6C481DC5-6AD2-4FCB-B75D-2F5E1FD470FB}"/>
              </a:ext>
            </a:extLst>
          </p:cNvPr>
          <p:cNvSpPr/>
          <p:nvPr/>
        </p:nvSpPr>
        <p:spPr>
          <a:xfrm>
            <a:off x="313202" y="1586046"/>
            <a:ext cx="2894206" cy="2894206"/>
          </a:xfrm>
          <a:prstGeom prst="ellipse">
            <a:avLst/>
          </a:prstGeom>
          <a:noFill/>
          <a:ln w="76200">
            <a:solidFill>
              <a:srgbClr val="E10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xmlns="" id="{E1FD8FE7-AAC5-4E8E-B80C-B0C2BB89F399}"/>
              </a:ext>
            </a:extLst>
          </p:cNvPr>
          <p:cNvSpPr/>
          <p:nvPr/>
        </p:nvSpPr>
        <p:spPr>
          <a:xfrm>
            <a:off x="3201793" y="1594490"/>
            <a:ext cx="2894206" cy="2894206"/>
          </a:xfrm>
          <a:prstGeom prst="ellipse">
            <a:avLst/>
          </a:prstGeom>
          <a:noFill/>
          <a:ln w="76200">
            <a:solidFill>
              <a:srgbClr val="FF7D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xmlns="" id="{616E209D-F064-434A-9F4C-91F67F93F6CE}"/>
              </a:ext>
            </a:extLst>
          </p:cNvPr>
          <p:cNvSpPr/>
          <p:nvPr/>
        </p:nvSpPr>
        <p:spPr>
          <a:xfrm>
            <a:off x="6048189" y="1586046"/>
            <a:ext cx="2894206" cy="2894206"/>
          </a:xfrm>
          <a:prstGeom prst="ellipse">
            <a:avLst/>
          </a:prstGeom>
          <a:noFill/>
          <a:ln w="76200">
            <a:solidFill>
              <a:srgbClr val="F0E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xmlns="" id="{F546F834-7B94-4F32-8BBB-A215769D04CA}"/>
              </a:ext>
            </a:extLst>
          </p:cNvPr>
          <p:cNvSpPr/>
          <p:nvPr/>
        </p:nvSpPr>
        <p:spPr>
          <a:xfrm>
            <a:off x="8888970" y="1604725"/>
            <a:ext cx="2894206" cy="2894206"/>
          </a:xfrm>
          <a:prstGeom prst="ellipse">
            <a:avLst/>
          </a:prstGeom>
          <a:noFill/>
          <a:ln w="76200">
            <a:solidFill>
              <a:srgbClr val="0A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xmlns="" id="{B2469AFC-1C8F-4EEE-B453-332F75A7C47C}"/>
              </a:ext>
            </a:extLst>
          </p:cNvPr>
          <p:cNvSpPr txBox="1"/>
          <p:nvPr/>
        </p:nvSpPr>
        <p:spPr>
          <a:xfrm>
            <a:off x="9277512" y="4946672"/>
            <a:ext cx="2164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動かす</a:t>
            </a: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xmlns="" id="{74CFEAF3-B954-4EFB-B1F1-51E19520F76E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2842757" y="5269840"/>
            <a:ext cx="938668" cy="0"/>
          </a:xfrm>
          <a:prstGeom prst="straightConnector1">
            <a:avLst/>
          </a:prstGeom>
          <a:ln w="76200">
            <a:solidFill>
              <a:srgbClr val="FF7D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xmlns="" id="{9D1BE881-EE8B-4354-AFE7-8B605964837B}"/>
              </a:ext>
            </a:extLst>
          </p:cNvPr>
          <p:cNvCxnSpPr>
            <a:cxnSpLocks/>
          </p:cNvCxnSpPr>
          <p:nvPr/>
        </p:nvCxnSpPr>
        <p:spPr>
          <a:xfrm>
            <a:off x="5664671" y="5269556"/>
            <a:ext cx="1014868" cy="0"/>
          </a:xfrm>
          <a:prstGeom prst="straightConnector1">
            <a:avLst/>
          </a:prstGeom>
          <a:ln w="76200">
            <a:solidFill>
              <a:srgbClr val="F0E6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xmlns="" id="{70730872-B469-462D-85BC-3F47CA748C8B}"/>
              </a:ext>
            </a:extLst>
          </p:cNvPr>
          <p:cNvCxnSpPr>
            <a:cxnSpLocks/>
          </p:cNvCxnSpPr>
          <p:nvPr/>
        </p:nvCxnSpPr>
        <p:spPr>
          <a:xfrm>
            <a:off x="8262644" y="5269556"/>
            <a:ext cx="1014868" cy="0"/>
          </a:xfrm>
          <a:prstGeom prst="straightConnector1">
            <a:avLst/>
          </a:prstGeom>
          <a:ln w="76200">
            <a:solidFill>
              <a:srgbClr val="0AFF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xmlns="" id="{9EBB4F18-A180-450A-958B-3AFB7AB71255}"/>
              </a:ext>
            </a:extLst>
          </p:cNvPr>
          <p:cNvCxnSpPr>
            <a:stCxn id="21" idx="2"/>
            <a:endCxn id="21" idx="2"/>
          </p:cNvCxnSpPr>
          <p:nvPr/>
        </p:nvCxnSpPr>
        <p:spPr>
          <a:xfrm>
            <a:off x="10359965" y="559300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xmlns="" id="{892B9AC6-5A92-45B4-AEA5-DE2D33447C25}"/>
              </a:ext>
            </a:extLst>
          </p:cNvPr>
          <p:cNvCxnSpPr>
            <a:stCxn id="21" idx="2"/>
          </p:cNvCxnSpPr>
          <p:nvPr/>
        </p:nvCxnSpPr>
        <p:spPr>
          <a:xfrm>
            <a:off x="10359965" y="5593003"/>
            <a:ext cx="0" cy="553418"/>
          </a:xfrm>
          <a:prstGeom prst="line">
            <a:avLst/>
          </a:prstGeom>
          <a:ln w="76200">
            <a:solidFill>
              <a:srgbClr val="E10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xmlns="" id="{E79585ED-395D-4088-8AF9-417506DD9463}"/>
              </a:ext>
            </a:extLst>
          </p:cNvPr>
          <p:cNvCxnSpPr>
            <a:cxnSpLocks/>
          </p:cNvCxnSpPr>
          <p:nvPr/>
        </p:nvCxnSpPr>
        <p:spPr>
          <a:xfrm flipH="1">
            <a:off x="1760304" y="6146421"/>
            <a:ext cx="8638615" cy="0"/>
          </a:xfrm>
          <a:prstGeom prst="line">
            <a:avLst/>
          </a:prstGeom>
          <a:ln w="76200">
            <a:solidFill>
              <a:srgbClr val="E10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xmlns="" id="{0EDC6037-125C-40B7-93B5-94017764E622}"/>
              </a:ext>
            </a:extLst>
          </p:cNvPr>
          <p:cNvCxnSpPr>
            <a:cxnSpLocks/>
          </p:cNvCxnSpPr>
          <p:nvPr/>
        </p:nvCxnSpPr>
        <p:spPr>
          <a:xfrm flipV="1">
            <a:off x="1760304" y="5731506"/>
            <a:ext cx="1" cy="453015"/>
          </a:xfrm>
          <a:prstGeom prst="straightConnector1">
            <a:avLst/>
          </a:prstGeom>
          <a:ln w="76200">
            <a:solidFill>
              <a:srgbClr val="E109C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04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4FB85BBE-633C-4CF5-BA59-CD4687C91FB6}"/>
              </a:ext>
            </a:extLst>
          </p:cNvPr>
          <p:cNvSpPr txBox="1"/>
          <p:nvPr/>
        </p:nvSpPr>
        <p:spPr>
          <a:xfrm>
            <a:off x="681789" y="2551837"/>
            <a:ext cx="108284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dirty="0">
                <a:latin typeface="DNP 秀英角ゴシック金 Std B" panose="020B0600000000000000" pitchFamily="34" charset="-128"/>
                <a:ea typeface="DNP 秀英角ゴシック金 Std B" panose="020B0600000000000000" pitchFamily="34" charset="-128"/>
              </a:rPr>
              <a:t>以上です。</a:t>
            </a:r>
            <a:endParaRPr kumimoji="1" lang="en-US" altLang="ja-JP" sz="5400" dirty="0">
              <a:latin typeface="DNP 秀英角ゴシック金 Std B" panose="020B0600000000000000" pitchFamily="34" charset="-128"/>
              <a:ea typeface="DNP 秀英角ゴシック金 Std B" panose="020B0600000000000000" pitchFamily="34" charset="-128"/>
            </a:endParaRPr>
          </a:p>
          <a:p>
            <a:pPr algn="ctr"/>
            <a:r>
              <a:rPr lang="ja-JP" altLang="en-US" sz="5400" dirty="0">
                <a:latin typeface="DNP 秀英角ゴシック金 Std B" panose="020B0600000000000000" pitchFamily="34" charset="-128"/>
                <a:ea typeface="DNP 秀英角ゴシック金 Std B" panose="020B0600000000000000" pitchFamily="34" charset="-128"/>
              </a:rPr>
              <a:t>ご清聴ありがとうございました。</a:t>
            </a:r>
            <a:endParaRPr kumimoji="1" lang="ja-JP" altLang="en-US" sz="5400" dirty="0">
              <a:latin typeface="DNP 秀英角ゴシック金 Std B" panose="020B0600000000000000" pitchFamily="34" charset="-128"/>
              <a:ea typeface="DNP 秀英角ゴシック金 Std B" panose="020B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722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4FB85BBE-633C-4CF5-BA59-CD4687C91FB6}"/>
              </a:ext>
            </a:extLst>
          </p:cNvPr>
          <p:cNvSpPr txBox="1"/>
          <p:nvPr/>
        </p:nvSpPr>
        <p:spPr>
          <a:xfrm>
            <a:off x="681789" y="2875002"/>
            <a:ext cx="108284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600" dirty="0">
                <a:latin typeface="游ゴシック"/>
                <a:ea typeface="DNP 秀英角ゴシック金 Std B" panose="020B0600000000000000" pitchFamily="34" charset="-128"/>
              </a:rPr>
              <a:t>1.</a:t>
            </a:r>
            <a:r>
              <a:rPr kumimoji="1" lang="ja-JP" altLang="en-US" sz="6600" dirty="0">
                <a:latin typeface="游ゴシック"/>
                <a:ea typeface="DNP 秀英角ゴシック金 Std B" panose="020B0600000000000000" pitchFamily="34" charset="-128"/>
              </a:rPr>
              <a:t>プロジェクト概要</a:t>
            </a:r>
          </a:p>
        </p:txBody>
      </p:sp>
    </p:spTree>
    <p:extLst>
      <p:ext uri="{BB962C8B-B14F-4D97-AF65-F5344CB8AC3E}">
        <p14:creationId xmlns:p14="http://schemas.microsoft.com/office/powerpoint/2010/main" val="328493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DB048F95-F267-4C7E-A46A-C28E18329760}"/>
              </a:ext>
            </a:extLst>
          </p:cNvPr>
          <p:cNvSpPr txBox="1"/>
          <p:nvPr/>
        </p:nvSpPr>
        <p:spPr>
          <a:xfrm>
            <a:off x="1251285" y="490947"/>
            <a:ext cx="6368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+mn-ea"/>
              </a:rPr>
              <a:t>1.1</a:t>
            </a:r>
            <a:r>
              <a:rPr kumimoji="1" lang="ja-JP" altLang="en-US" sz="5400" dirty="0">
                <a:latin typeface="+mn-ea"/>
              </a:rPr>
              <a:t>プロジェクト名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980B2B50-20E7-4D8B-B885-5EDB8FE84129}"/>
              </a:ext>
            </a:extLst>
          </p:cNvPr>
          <p:cNvSpPr txBox="1"/>
          <p:nvPr/>
        </p:nvSpPr>
        <p:spPr>
          <a:xfrm>
            <a:off x="2027459" y="2644170"/>
            <a:ext cx="8137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600" dirty="0" err="1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Thynk</a:t>
            </a:r>
            <a:r>
              <a:rPr kumimoji="1" lang="en-US" altLang="ja-JP" sz="96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! Project</a:t>
            </a:r>
            <a:endParaRPr kumimoji="1" lang="ja-JP" altLang="en-US" sz="9600" dirty="0">
              <a:latin typeface="りょうゴシック PlusN L" panose="020B0300000000000000" pitchFamily="34" charset="-128"/>
              <a:ea typeface="りょうゴシック PlusN L" panose="020B0300000000000000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493E0189-3ADE-4E0D-B83C-022635B548EF}"/>
              </a:ext>
            </a:extLst>
          </p:cNvPr>
          <p:cNvSpPr txBox="1"/>
          <p:nvPr/>
        </p:nvSpPr>
        <p:spPr>
          <a:xfrm>
            <a:off x="3477126" y="4443662"/>
            <a:ext cx="52377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Think + Synchronize</a:t>
            </a:r>
            <a:endParaRPr kumimoji="1" lang="ja-JP" altLang="en-US" sz="4400" dirty="0">
              <a:latin typeface="りょうゴシック PlusN L" panose="020B0300000000000000" pitchFamily="34" charset="-128"/>
              <a:ea typeface="りょうゴシック PlusN L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9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DB048F95-F267-4C7E-A46A-C28E18329760}"/>
              </a:ext>
            </a:extLst>
          </p:cNvPr>
          <p:cNvSpPr txBox="1"/>
          <p:nvPr/>
        </p:nvSpPr>
        <p:spPr>
          <a:xfrm>
            <a:off x="1251285" y="490947"/>
            <a:ext cx="6481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+mn-ea"/>
              </a:rPr>
              <a:t>1.2</a:t>
            </a:r>
            <a:r>
              <a:rPr lang="ja-JP" altLang="en-US" sz="5400" dirty="0">
                <a:latin typeface="+mn-ea"/>
              </a:rPr>
              <a:t>製品コンセプト</a:t>
            </a:r>
            <a:endParaRPr kumimoji="1" lang="ja-JP" altLang="en-US" sz="5400" dirty="0">
              <a:latin typeface="+mn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980B2B50-20E7-4D8B-B885-5EDB8FE84129}"/>
              </a:ext>
            </a:extLst>
          </p:cNvPr>
          <p:cNvSpPr txBox="1"/>
          <p:nvPr/>
        </p:nvSpPr>
        <p:spPr>
          <a:xfrm>
            <a:off x="1007447" y="3031757"/>
            <a:ext cx="102614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6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スマホ世代に新たな体験を</a:t>
            </a:r>
          </a:p>
        </p:txBody>
      </p:sp>
    </p:spTree>
    <p:extLst>
      <p:ext uri="{BB962C8B-B14F-4D97-AF65-F5344CB8AC3E}">
        <p14:creationId xmlns:p14="http://schemas.microsoft.com/office/powerpoint/2010/main" val="128743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DB048F95-F267-4C7E-A46A-C28E18329760}"/>
              </a:ext>
            </a:extLst>
          </p:cNvPr>
          <p:cNvSpPr txBox="1"/>
          <p:nvPr/>
        </p:nvSpPr>
        <p:spPr>
          <a:xfrm>
            <a:off x="1251285" y="490947"/>
            <a:ext cx="6481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+mn-ea"/>
              </a:rPr>
              <a:t>1.2</a:t>
            </a:r>
            <a:r>
              <a:rPr lang="ja-JP" altLang="en-US" sz="5400" dirty="0">
                <a:latin typeface="+mn-ea"/>
              </a:rPr>
              <a:t>製品コンセプト</a:t>
            </a:r>
            <a:endParaRPr kumimoji="1" lang="ja-JP" altLang="en-US" sz="5400" dirty="0">
              <a:latin typeface="+mn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980B2B50-20E7-4D8B-B885-5EDB8FE84129}"/>
              </a:ext>
            </a:extLst>
          </p:cNvPr>
          <p:cNvSpPr txBox="1"/>
          <p:nvPr/>
        </p:nvSpPr>
        <p:spPr>
          <a:xfrm>
            <a:off x="827706" y="1687886"/>
            <a:ext cx="105365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6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スマホ世代に新たな体験を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xmlns="" id="{62BCD8F2-95E4-4E00-B4CC-0810288D8895}"/>
              </a:ext>
            </a:extLst>
          </p:cNvPr>
          <p:cNvCxnSpPr>
            <a:cxnSpLocks/>
          </p:cNvCxnSpPr>
          <p:nvPr/>
        </p:nvCxnSpPr>
        <p:spPr>
          <a:xfrm>
            <a:off x="1090569" y="2617365"/>
            <a:ext cx="428677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xmlns="" id="{42184D87-AF81-4F29-9FC4-E590D7CFDF71}"/>
              </a:ext>
            </a:extLst>
          </p:cNvPr>
          <p:cNvCxnSpPr>
            <a:cxnSpLocks/>
          </p:cNvCxnSpPr>
          <p:nvPr/>
        </p:nvCxnSpPr>
        <p:spPr>
          <a:xfrm flipH="1">
            <a:off x="3150068" y="2617365"/>
            <a:ext cx="1" cy="110799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xmlns="" id="{07110E2C-AA84-4A82-A380-D4C7EADB925A}"/>
              </a:ext>
            </a:extLst>
          </p:cNvPr>
          <p:cNvSpPr txBox="1"/>
          <p:nvPr/>
        </p:nvSpPr>
        <p:spPr>
          <a:xfrm>
            <a:off x="893421" y="3936097"/>
            <a:ext cx="104051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スマートフォンが</a:t>
            </a:r>
            <a:r>
              <a:rPr lang="ja-JP" altLang="en-US" sz="72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日常に</a:t>
            </a:r>
            <a:r>
              <a:rPr kumimoji="1" lang="ja-JP" altLang="en-US" sz="72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当たり前にある世代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xmlns="" id="{DCC4E94B-A4C6-41A7-A716-664DE1D7AD8C}"/>
              </a:ext>
            </a:extLst>
          </p:cNvPr>
          <p:cNvSpPr/>
          <p:nvPr/>
        </p:nvSpPr>
        <p:spPr>
          <a:xfrm>
            <a:off x="711661" y="3741471"/>
            <a:ext cx="10768675" cy="262558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686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DB048F95-F267-4C7E-A46A-C28E18329760}"/>
              </a:ext>
            </a:extLst>
          </p:cNvPr>
          <p:cNvSpPr txBox="1"/>
          <p:nvPr/>
        </p:nvSpPr>
        <p:spPr>
          <a:xfrm>
            <a:off x="1251285" y="490947"/>
            <a:ext cx="6481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+mn-ea"/>
              </a:rPr>
              <a:t>1.2</a:t>
            </a:r>
            <a:r>
              <a:rPr lang="ja-JP" altLang="en-US" sz="5400" dirty="0">
                <a:latin typeface="+mn-ea"/>
              </a:rPr>
              <a:t>製品コンセプト</a:t>
            </a:r>
            <a:endParaRPr kumimoji="1" lang="ja-JP" altLang="en-US" sz="5400" dirty="0">
              <a:latin typeface="+mn-ea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xmlns="" id="{07110E2C-AA84-4A82-A380-D4C7EADB925A}"/>
              </a:ext>
            </a:extLst>
          </p:cNvPr>
          <p:cNvSpPr txBox="1"/>
          <p:nvPr/>
        </p:nvSpPr>
        <p:spPr>
          <a:xfrm>
            <a:off x="893422" y="1796687"/>
            <a:ext cx="10405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スマートフォンのいいところ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6F4673D9-7193-496D-9D8A-01ABE6CF8180}"/>
              </a:ext>
            </a:extLst>
          </p:cNvPr>
          <p:cNvSpPr txBox="1"/>
          <p:nvPr/>
        </p:nvSpPr>
        <p:spPr>
          <a:xfrm>
            <a:off x="505096" y="3102428"/>
            <a:ext cx="11181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dirty="0">
                <a:latin typeface="DNP 秀英角ゴシック金 Std B" panose="020B0600000000000000" pitchFamily="34" charset="-128"/>
                <a:ea typeface="DNP 秀英角ゴシック金 Std B" panose="020B0600000000000000" pitchFamily="34" charset="-128"/>
              </a:rPr>
              <a:t>調べたら何でも</a:t>
            </a:r>
            <a:r>
              <a:rPr kumimoji="1" lang="ja-JP" altLang="en-US" sz="7200" dirty="0" smtClean="0">
                <a:latin typeface="DNP 秀英角ゴシック金 Std B" panose="020B0600000000000000" pitchFamily="34" charset="-128"/>
                <a:ea typeface="DNP 秀英角ゴシック金 Std B" panose="020B0600000000000000" pitchFamily="34" charset="-128"/>
              </a:rPr>
              <a:t>わかる</a:t>
            </a:r>
            <a:r>
              <a:rPr lang="en-US" altLang="ja-JP" sz="7200" dirty="0" smtClean="0">
                <a:latin typeface="DNP 秀英角ゴシック金 Std B" panose="020B0600000000000000" pitchFamily="34" charset="-128"/>
                <a:ea typeface="DNP 秀英角ゴシック金 Std B" panose="020B0600000000000000" pitchFamily="34" charset="-128"/>
              </a:rPr>
              <a:t>!!!!!</a:t>
            </a:r>
            <a:endParaRPr kumimoji="1" lang="ja-JP" altLang="en-US" sz="7200" dirty="0">
              <a:latin typeface="DNP 秀英角ゴシック金 Std B" panose="020B0600000000000000" pitchFamily="34" charset="-128"/>
              <a:ea typeface="DNP 秀英角ゴシック金 Std B" panose="020B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672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xmlns="" id="{07110E2C-AA84-4A82-A380-D4C7EADB925A}"/>
              </a:ext>
            </a:extLst>
          </p:cNvPr>
          <p:cNvSpPr txBox="1"/>
          <p:nvPr/>
        </p:nvSpPr>
        <p:spPr>
          <a:xfrm>
            <a:off x="893423" y="1883773"/>
            <a:ext cx="10405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しかし</a:t>
            </a:r>
            <a:r>
              <a:rPr kumimoji="1" lang="en-US" altLang="ja-JP" sz="54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…</a:t>
            </a:r>
            <a:endParaRPr kumimoji="1" lang="ja-JP" altLang="en-US" sz="5400" dirty="0">
              <a:latin typeface="りょうゴシック PlusN L" panose="020B0300000000000000" pitchFamily="34" charset="-128"/>
              <a:ea typeface="りょうゴシック PlusN L" panose="020B0300000000000000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6F4673D9-7193-496D-9D8A-01ABE6CF8180}"/>
              </a:ext>
            </a:extLst>
          </p:cNvPr>
          <p:cNvSpPr txBox="1"/>
          <p:nvPr/>
        </p:nvSpPr>
        <p:spPr>
          <a:xfrm>
            <a:off x="0" y="327660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dirty="0">
                <a:latin typeface="DNP 秀英角ゴシック金 Std B" panose="020B0600000000000000" pitchFamily="34" charset="-128"/>
                <a:ea typeface="DNP 秀英角ゴシック金 Std B" panose="020B0600000000000000" pitchFamily="34" charset="-128"/>
              </a:rPr>
              <a:t>実際に自分で解決しない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DB048F95-F267-4C7E-A46A-C28E18329760}"/>
              </a:ext>
            </a:extLst>
          </p:cNvPr>
          <p:cNvSpPr txBox="1"/>
          <p:nvPr/>
        </p:nvSpPr>
        <p:spPr>
          <a:xfrm>
            <a:off x="1251285" y="490947"/>
            <a:ext cx="6481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+mn-ea"/>
              </a:rPr>
              <a:t>1.2</a:t>
            </a:r>
            <a:r>
              <a:rPr lang="ja-JP" altLang="en-US" sz="5400" dirty="0">
                <a:latin typeface="+mn-ea"/>
              </a:rPr>
              <a:t>製品コンセプト</a:t>
            </a:r>
            <a:endParaRPr kumimoji="1" lang="ja-JP" altLang="en-US" sz="5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5021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DB048F95-F267-4C7E-A46A-C28E18329760}"/>
              </a:ext>
            </a:extLst>
          </p:cNvPr>
          <p:cNvSpPr txBox="1"/>
          <p:nvPr/>
        </p:nvSpPr>
        <p:spPr>
          <a:xfrm>
            <a:off x="1251285" y="490947"/>
            <a:ext cx="6481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+mn-ea"/>
              </a:rPr>
              <a:t>1.2</a:t>
            </a:r>
            <a:r>
              <a:rPr lang="ja-JP" altLang="en-US" sz="5400" dirty="0">
                <a:latin typeface="+mn-ea"/>
              </a:rPr>
              <a:t>製品コンセプト</a:t>
            </a:r>
            <a:endParaRPr kumimoji="1" lang="ja-JP" altLang="en-US" sz="5400" dirty="0">
              <a:latin typeface="+mn-ea"/>
            </a:endParaRPr>
          </a:p>
        </p:txBody>
      </p:sp>
      <p:pic>
        <p:nvPicPr>
          <p:cNvPr id="3" name="図 2" descr="風船, ランプ が含まれている画像&#10;&#10;自動的に生成された説明">
            <a:extLst>
              <a:ext uri="{FF2B5EF4-FFF2-40B4-BE49-F238E27FC236}">
                <a16:creationId xmlns:a16="http://schemas.microsoft.com/office/drawing/2014/main" xmlns="" id="{9EB6C28B-D0CC-4547-845F-3639566BCB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43" y="1888053"/>
            <a:ext cx="2676524" cy="2676524"/>
          </a:xfrm>
          <a:prstGeom prst="rect">
            <a:avLst/>
          </a:prstGeom>
        </p:spPr>
      </p:pic>
      <p:pic>
        <p:nvPicPr>
          <p:cNvPr id="7" name="図 6" descr="おもちゃ, レゴ が含まれている画像&#10;&#10;自動的に生成された説明">
            <a:extLst>
              <a:ext uri="{FF2B5EF4-FFF2-40B4-BE49-F238E27FC236}">
                <a16:creationId xmlns:a16="http://schemas.microsoft.com/office/drawing/2014/main" xmlns="" id="{12ADD0A6-E938-421B-80DC-7B8D11E9A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885" y="1838260"/>
            <a:ext cx="2541074" cy="2541074"/>
          </a:xfrm>
          <a:prstGeom prst="rect">
            <a:avLst/>
          </a:prstGeom>
        </p:spPr>
      </p:pic>
      <p:pic>
        <p:nvPicPr>
          <p:cNvPr id="9" name="図 8" descr="レゴ, 部屋 が含まれている画像&#10;&#10;自動的に生成された説明">
            <a:extLst>
              <a:ext uri="{FF2B5EF4-FFF2-40B4-BE49-F238E27FC236}">
                <a16:creationId xmlns:a16="http://schemas.microsoft.com/office/drawing/2014/main" xmlns="" id="{323D85F3-45DA-4C7C-B12E-E386ECB157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020" y="1925581"/>
            <a:ext cx="2366431" cy="2366431"/>
          </a:xfrm>
          <a:prstGeom prst="rect">
            <a:avLst/>
          </a:prstGeom>
        </p:spPr>
      </p:pic>
      <p:pic>
        <p:nvPicPr>
          <p:cNvPr id="11" name="図 10" descr="部屋, テーブル が含まれている画像&#10;&#10;自動的に生成された説明">
            <a:extLst>
              <a:ext uri="{FF2B5EF4-FFF2-40B4-BE49-F238E27FC236}">
                <a16:creationId xmlns:a16="http://schemas.microsoft.com/office/drawing/2014/main" xmlns="" id="{E396A017-9B64-457D-9120-437CF79756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416" y="2318236"/>
            <a:ext cx="2061098" cy="2061098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xmlns="" id="{B543D247-9DD5-43A6-9DE9-143DFC313132}"/>
              </a:ext>
            </a:extLst>
          </p:cNvPr>
          <p:cNvSpPr txBox="1"/>
          <p:nvPr/>
        </p:nvSpPr>
        <p:spPr>
          <a:xfrm>
            <a:off x="677852" y="4971679"/>
            <a:ext cx="2164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ギモンを持つ</a:t>
            </a:r>
            <a:endParaRPr kumimoji="1" lang="ja-JP" altLang="en-US" sz="3600" dirty="0">
              <a:latin typeface="りょうゴシック PlusN L" panose="020B0300000000000000" pitchFamily="34" charset="-128"/>
              <a:ea typeface="りょうゴシック PlusN L" panose="020B0300000000000000" pitchFamily="34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xmlns="" id="{C4122321-CFA8-4609-BCC3-1BF1F24FBFD8}"/>
              </a:ext>
            </a:extLst>
          </p:cNvPr>
          <p:cNvSpPr txBox="1"/>
          <p:nvPr/>
        </p:nvSpPr>
        <p:spPr>
          <a:xfrm>
            <a:off x="3599969" y="5248677"/>
            <a:ext cx="2164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考える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xmlns="" id="{CA39F832-78B2-4E08-BB9B-ED2BD3DDA580}"/>
              </a:ext>
            </a:extLst>
          </p:cNvPr>
          <p:cNvSpPr txBox="1"/>
          <p:nvPr/>
        </p:nvSpPr>
        <p:spPr>
          <a:xfrm>
            <a:off x="6412839" y="5248676"/>
            <a:ext cx="2164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作る</a:t>
            </a: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xmlns="" id="{6C481DC5-6AD2-4FCB-B75D-2F5E1FD470FB}"/>
              </a:ext>
            </a:extLst>
          </p:cNvPr>
          <p:cNvSpPr/>
          <p:nvPr/>
        </p:nvSpPr>
        <p:spPr>
          <a:xfrm>
            <a:off x="313202" y="1888050"/>
            <a:ext cx="2894206" cy="2894206"/>
          </a:xfrm>
          <a:prstGeom prst="ellipse">
            <a:avLst/>
          </a:prstGeom>
          <a:noFill/>
          <a:ln w="76200">
            <a:solidFill>
              <a:srgbClr val="E10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xmlns="" id="{E1FD8FE7-AAC5-4E8E-B80C-B0C2BB89F399}"/>
              </a:ext>
            </a:extLst>
          </p:cNvPr>
          <p:cNvSpPr/>
          <p:nvPr/>
        </p:nvSpPr>
        <p:spPr>
          <a:xfrm>
            <a:off x="3201793" y="1896494"/>
            <a:ext cx="2894206" cy="2894206"/>
          </a:xfrm>
          <a:prstGeom prst="ellipse">
            <a:avLst/>
          </a:prstGeom>
          <a:noFill/>
          <a:ln w="76200">
            <a:solidFill>
              <a:srgbClr val="FF7D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xmlns="" id="{616E209D-F064-434A-9F4C-91F67F93F6CE}"/>
              </a:ext>
            </a:extLst>
          </p:cNvPr>
          <p:cNvSpPr/>
          <p:nvPr/>
        </p:nvSpPr>
        <p:spPr>
          <a:xfrm>
            <a:off x="6048189" y="1888050"/>
            <a:ext cx="2894206" cy="2894206"/>
          </a:xfrm>
          <a:prstGeom prst="ellipse">
            <a:avLst/>
          </a:prstGeom>
          <a:noFill/>
          <a:ln w="76200">
            <a:solidFill>
              <a:srgbClr val="F0E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xmlns="" id="{F546F834-7B94-4F32-8BBB-A215769D04CA}"/>
              </a:ext>
            </a:extLst>
          </p:cNvPr>
          <p:cNvSpPr/>
          <p:nvPr/>
        </p:nvSpPr>
        <p:spPr>
          <a:xfrm>
            <a:off x="8888970" y="1906729"/>
            <a:ext cx="2894206" cy="2894206"/>
          </a:xfrm>
          <a:prstGeom prst="ellipse">
            <a:avLst/>
          </a:prstGeom>
          <a:noFill/>
          <a:ln w="76200">
            <a:solidFill>
              <a:srgbClr val="0A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xmlns="" id="{B2469AFC-1C8F-4EEE-B453-332F75A7C47C}"/>
              </a:ext>
            </a:extLst>
          </p:cNvPr>
          <p:cNvSpPr txBox="1"/>
          <p:nvPr/>
        </p:nvSpPr>
        <p:spPr>
          <a:xfrm>
            <a:off x="9277512" y="5248676"/>
            <a:ext cx="2164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>
                <a:latin typeface="りょうゴシック PlusN L" panose="020B0300000000000000" pitchFamily="34" charset="-128"/>
                <a:ea typeface="りょうゴシック PlusN L" panose="020B0300000000000000" pitchFamily="34" charset="-128"/>
              </a:rPr>
              <a:t>動かす</a:t>
            </a: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xmlns="" id="{74CFEAF3-B954-4EFB-B1F1-51E19520F76E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2842757" y="5571844"/>
            <a:ext cx="938668" cy="0"/>
          </a:xfrm>
          <a:prstGeom prst="straightConnector1">
            <a:avLst/>
          </a:prstGeom>
          <a:ln w="76200">
            <a:solidFill>
              <a:srgbClr val="FF7D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xmlns="" id="{9D1BE881-EE8B-4354-AFE7-8B605964837B}"/>
              </a:ext>
            </a:extLst>
          </p:cNvPr>
          <p:cNvCxnSpPr>
            <a:cxnSpLocks/>
          </p:cNvCxnSpPr>
          <p:nvPr/>
        </p:nvCxnSpPr>
        <p:spPr>
          <a:xfrm>
            <a:off x="5664671" y="5571560"/>
            <a:ext cx="1014868" cy="0"/>
          </a:xfrm>
          <a:prstGeom prst="straightConnector1">
            <a:avLst/>
          </a:prstGeom>
          <a:ln w="76200">
            <a:solidFill>
              <a:srgbClr val="F0E6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xmlns="" id="{70730872-B469-462D-85BC-3F47CA748C8B}"/>
              </a:ext>
            </a:extLst>
          </p:cNvPr>
          <p:cNvCxnSpPr>
            <a:cxnSpLocks/>
          </p:cNvCxnSpPr>
          <p:nvPr/>
        </p:nvCxnSpPr>
        <p:spPr>
          <a:xfrm>
            <a:off x="8262644" y="5571560"/>
            <a:ext cx="1014868" cy="0"/>
          </a:xfrm>
          <a:prstGeom prst="straightConnector1">
            <a:avLst/>
          </a:prstGeom>
          <a:ln w="76200">
            <a:solidFill>
              <a:srgbClr val="0AFF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xmlns="" id="{9EBB4F18-A180-450A-958B-3AFB7AB71255}"/>
              </a:ext>
            </a:extLst>
          </p:cNvPr>
          <p:cNvCxnSpPr>
            <a:stCxn id="21" idx="2"/>
            <a:endCxn id="21" idx="2"/>
          </p:cNvCxnSpPr>
          <p:nvPr/>
        </p:nvCxnSpPr>
        <p:spPr>
          <a:xfrm>
            <a:off x="10359965" y="58950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xmlns="" id="{892B9AC6-5A92-45B4-AEA5-DE2D33447C25}"/>
              </a:ext>
            </a:extLst>
          </p:cNvPr>
          <p:cNvCxnSpPr>
            <a:stCxn id="21" idx="2"/>
          </p:cNvCxnSpPr>
          <p:nvPr/>
        </p:nvCxnSpPr>
        <p:spPr>
          <a:xfrm>
            <a:off x="10359965" y="5895007"/>
            <a:ext cx="0" cy="553418"/>
          </a:xfrm>
          <a:prstGeom prst="line">
            <a:avLst/>
          </a:prstGeom>
          <a:ln w="76200">
            <a:solidFill>
              <a:srgbClr val="E10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xmlns="" id="{E79585ED-395D-4088-8AF9-417506DD9463}"/>
              </a:ext>
            </a:extLst>
          </p:cNvPr>
          <p:cNvCxnSpPr>
            <a:cxnSpLocks/>
          </p:cNvCxnSpPr>
          <p:nvPr/>
        </p:nvCxnSpPr>
        <p:spPr>
          <a:xfrm flipH="1">
            <a:off x="1760304" y="6448425"/>
            <a:ext cx="8638615" cy="0"/>
          </a:xfrm>
          <a:prstGeom prst="line">
            <a:avLst/>
          </a:prstGeom>
          <a:ln w="76200">
            <a:solidFill>
              <a:srgbClr val="E10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xmlns="" id="{0EDC6037-125C-40B7-93B5-94017764E622}"/>
              </a:ext>
            </a:extLst>
          </p:cNvPr>
          <p:cNvCxnSpPr>
            <a:cxnSpLocks/>
          </p:cNvCxnSpPr>
          <p:nvPr/>
        </p:nvCxnSpPr>
        <p:spPr>
          <a:xfrm flipV="1">
            <a:off x="1760304" y="6033510"/>
            <a:ext cx="1" cy="453015"/>
          </a:xfrm>
          <a:prstGeom prst="straightConnector1">
            <a:avLst/>
          </a:prstGeom>
          <a:ln w="76200">
            <a:solidFill>
              <a:srgbClr val="E109C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95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312</Words>
  <Application>Microsoft Office PowerPoint</Application>
  <PresentationFormat>ワイド画面</PresentationFormat>
  <Paragraphs>112</Paragraphs>
  <Slides>26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2" baseType="lpstr">
      <vt:lpstr>DNP 秀英角ゴシック金 Std B</vt:lpstr>
      <vt:lpstr>りょうゴシック PlusN L</vt:lpstr>
      <vt:lpstr>游ゴシック</vt:lpstr>
      <vt:lpstr>游ゴシック Light</vt:lpstr>
      <vt:lpstr>Arial</vt:lpstr>
      <vt:lpstr>Office テーマ</vt:lpstr>
      <vt:lpstr>MIRS1904  プロジェクトテーマ報告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MIRS1904  Project Thema Report</dc:title>
  <dc:creator>Haku Suzushiro</dc:creator>
  <cp:lastModifiedBy>confuser</cp:lastModifiedBy>
  <cp:revision>37</cp:revision>
  <dcterms:created xsi:type="dcterms:W3CDTF">2019-10-01T07:05:40Z</dcterms:created>
  <dcterms:modified xsi:type="dcterms:W3CDTF">2019-10-28T03:11:41Z</dcterms:modified>
</cp:coreProperties>
</file>